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98" r:id="rId3"/>
    <p:sldId id="395" r:id="rId4"/>
    <p:sldId id="369" r:id="rId5"/>
    <p:sldId id="394" r:id="rId6"/>
    <p:sldId id="371" r:id="rId7"/>
    <p:sldId id="408" r:id="rId8"/>
    <p:sldId id="399" r:id="rId9"/>
    <p:sldId id="400" r:id="rId10"/>
    <p:sldId id="402" r:id="rId11"/>
    <p:sldId id="403" r:id="rId12"/>
    <p:sldId id="418" r:id="rId13"/>
    <p:sldId id="419" r:id="rId14"/>
    <p:sldId id="385" r:id="rId15"/>
    <p:sldId id="386" r:id="rId16"/>
    <p:sldId id="409" r:id="rId17"/>
    <p:sldId id="420" r:id="rId18"/>
    <p:sldId id="387" r:id="rId19"/>
    <p:sldId id="388" r:id="rId20"/>
    <p:sldId id="378" r:id="rId21"/>
    <p:sldId id="390" r:id="rId22"/>
    <p:sldId id="376" r:id="rId23"/>
    <p:sldId id="377" r:id="rId24"/>
    <p:sldId id="410" r:id="rId25"/>
    <p:sldId id="401" r:id="rId26"/>
    <p:sldId id="411" r:id="rId27"/>
    <p:sldId id="413" r:id="rId28"/>
    <p:sldId id="412" r:id="rId29"/>
    <p:sldId id="414" r:id="rId30"/>
    <p:sldId id="415" r:id="rId31"/>
    <p:sldId id="416" r:id="rId32"/>
    <p:sldId id="417" r:id="rId33"/>
    <p:sldId id="404" r:id="rId34"/>
    <p:sldId id="3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00FF00"/>
    <a:srgbClr val="D7E6F5"/>
    <a:srgbClr val="438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9803" autoAdjust="0"/>
  </p:normalViewPr>
  <p:slideViewPr>
    <p:cSldViewPr snapToGrid="0">
      <p:cViewPr varScale="1">
        <p:scale>
          <a:sx n="79" d="100"/>
          <a:sy n="79" d="100"/>
        </p:scale>
        <p:origin x="1027" y="62"/>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73144-5F21-408B-88A0-D4897A2E4D0C}" type="datetimeFigureOut">
              <a:rPr lang="en-GB" smtClean="0"/>
              <a:t>05/11/2018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BA2D7-9CA0-478B-88E9-A373D16A95AD}" type="slidenum">
              <a:rPr lang="en-GB" smtClean="0"/>
              <a:t>‹#›</a:t>
            </a:fld>
            <a:endParaRPr lang="en-GB"/>
          </a:p>
        </p:txBody>
      </p:sp>
    </p:spTree>
    <p:extLst>
      <p:ext uri="{BB962C8B-B14F-4D97-AF65-F5344CB8AC3E}">
        <p14:creationId xmlns:p14="http://schemas.microsoft.com/office/powerpoint/2010/main" val="314153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zenodo.org/account/settings/github/"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a:t>
            </a:fld>
            <a:endParaRPr lang="en-GB"/>
          </a:p>
        </p:txBody>
      </p:sp>
    </p:spTree>
    <p:extLst>
      <p:ext uri="{BB962C8B-B14F-4D97-AF65-F5344CB8AC3E}">
        <p14:creationId xmlns:p14="http://schemas.microsoft.com/office/powerpoint/2010/main" val="2730702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11</a:t>
            </a:fld>
            <a:endParaRPr lang="en-GB"/>
          </a:p>
        </p:txBody>
      </p:sp>
    </p:spTree>
    <p:extLst>
      <p:ext uri="{BB962C8B-B14F-4D97-AF65-F5344CB8AC3E}">
        <p14:creationId xmlns:p14="http://schemas.microsoft.com/office/powerpoint/2010/main" val="2490604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12</a:t>
            </a:fld>
            <a:endParaRPr lang="en-GB"/>
          </a:p>
        </p:txBody>
      </p:sp>
    </p:spTree>
    <p:extLst>
      <p:ext uri="{BB962C8B-B14F-4D97-AF65-F5344CB8AC3E}">
        <p14:creationId xmlns:p14="http://schemas.microsoft.com/office/powerpoint/2010/main" val="480243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13</a:t>
            </a:fld>
            <a:endParaRPr lang="en-GB"/>
          </a:p>
        </p:txBody>
      </p:sp>
    </p:spTree>
    <p:extLst>
      <p:ext uri="{BB962C8B-B14F-4D97-AF65-F5344CB8AC3E}">
        <p14:creationId xmlns:p14="http://schemas.microsoft.com/office/powerpoint/2010/main" val="2251418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a:t>
            </a:r>
            <a:r>
              <a:rPr lang="en-GB" dirty="0" err="1" smtClean="0"/>
              <a:t>Rstudio</a:t>
            </a:r>
            <a:r>
              <a:rPr lang="en-GB" dirty="0" smtClean="0"/>
              <a:t> to the shell</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14</a:t>
            </a:fld>
            <a:endParaRPr lang="en-GB"/>
          </a:p>
        </p:txBody>
      </p:sp>
    </p:spTree>
    <p:extLst>
      <p:ext uri="{BB962C8B-B14F-4D97-AF65-F5344CB8AC3E}">
        <p14:creationId xmlns:p14="http://schemas.microsoft.com/office/powerpoint/2010/main" val="1559456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Tools &gt; Global Options &gt; Git/SVN (SVN is just another version control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place where it says </a:t>
            </a:r>
            <a:r>
              <a:rPr lang="en-US" sz="1200" b="0" i="1" kern="1200" dirty="0" err="1" smtClean="0">
                <a:solidFill>
                  <a:schemeClr val="tx1"/>
                </a:solidFill>
                <a:effectLst/>
                <a:latin typeface="+mn-lt"/>
                <a:ea typeface="+mn-ea"/>
                <a:cs typeface="+mn-cs"/>
              </a:rPr>
              <a:t>Git</a:t>
            </a:r>
            <a:r>
              <a:rPr lang="en-US" sz="1200" b="0" i="1" kern="1200" dirty="0" smtClean="0">
                <a:solidFill>
                  <a:schemeClr val="tx1"/>
                </a:solidFill>
                <a:effectLst/>
                <a:latin typeface="+mn-lt"/>
                <a:ea typeface="+mn-ea"/>
                <a:cs typeface="+mn-cs"/>
              </a:rPr>
              <a:t> executable</a:t>
            </a:r>
            <a:r>
              <a:rPr lang="en-US" sz="1200" b="0" i="0" kern="1200" dirty="0" smtClean="0">
                <a:solidFill>
                  <a:schemeClr val="tx1"/>
                </a:solidFill>
                <a:effectLst/>
                <a:latin typeface="+mn-lt"/>
                <a:ea typeface="+mn-ea"/>
                <a:cs typeface="+mn-cs"/>
              </a:rPr>
              <a:t>, add the pathway here to the git.exe file that you just downloaded in the previous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Make sure the box here that says </a:t>
            </a:r>
            <a:r>
              <a:rPr lang="en-US" sz="1200" b="1" i="0" kern="1200" dirty="0" smtClean="0">
                <a:solidFill>
                  <a:schemeClr val="tx1"/>
                </a:solidFill>
                <a:effectLst/>
                <a:latin typeface="+mn-lt"/>
                <a:ea typeface="+mn-ea"/>
                <a:cs typeface="+mn-cs"/>
              </a:rPr>
              <a:t>Enable version control interface for RStudio projects</a:t>
            </a:r>
            <a:r>
              <a:rPr lang="en-US" sz="1200" b="0" i="0" kern="1200" dirty="0" smtClean="0">
                <a:solidFill>
                  <a:schemeClr val="tx1"/>
                </a:solidFill>
                <a:effectLst/>
                <a:latin typeface="+mn-lt"/>
                <a:ea typeface="+mn-ea"/>
                <a:cs typeface="+mn-cs"/>
              </a:rPr>
              <a:t> is ticked. This now has tied version control to future projects in RStudio, to provide a really powerful additional dimension to collaborative or solo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Next, hit the button in this window that says </a:t>
            </a:r>
            <a:r>
              <a:rPr lang="en-US" sz="1200" b="0" i="1" kern="1200" dirty="0" smtClean="0">
                <a:solidFill>
                  <a:schemeClr val="tx1"/>
                </a:solidFill>
                <a:effectLst/>
                <a:latin typeface="+mn-lt"/>
                <a:ea typeface="+mn-ea"/>
                <a:cs typeface="+mn-cs"/>
              </a:rPr>
              <a:t>Create RSA Key</a:t>
            </a:r>
            <a:r>
              <a:rPr lang="en-US" sz="1200" b="0" i="0" kern="1200" dirty="0" smtClean="0">
                <a:solidFill>
                  <a:schemeClr val="tx1"/>
                </a:solidFill>
                <a:effectLst/>
                <a:latin typeface="+mn-lt"/>
                <a:ea typeface="+mn-ea"/>
                <a:cs typeface="+mn-cs"/>
              </a:rPr>
              <a:t>, This is a private key that is used for authentication between different systems, and saves you from having to type in your password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Head over to GitHub, go to your profile settings, and the </a:t>
            </a:r>
            <a:r>
              <a:rPr lang="en-US" sz="1200" b="0" i="1" kern="1200" dirty="0" smtClean="0">
                <a:solidFill>
                  <a:schemeClr val="tx1"/>
                </a:solidFill>
                <a:effectLst/>
                <a:latin typeface="+mn-lt"/>
                <a:ea typeface="+mn-ea"/>
                <a:cs typeface="+mn-cs"/>
              </a:rPr>
              <a:t>SSH and GPG keys</a:t>
            </a:r>
            <a:r>
              <a:rPr lang="en-US" sz="1200" b="0" i="0" kern="1200" dirty="0" smtClean="0">
                <a:solidFill>
                  <a:schemeClr val="tx1"/>
                </a:solidFill>
                <a:effectLst/>
                <a:latin typeface="+mn-lt"/>
                <a:ea typeface="+mn-ea"/>
                <a:cs typeface="+mn-cs"/>
              </a:rPr>
              <a:t> tab. Click </a:t>
            </a:r>
            <a:r>
              <a:rPr lang="en-US" sz="1200" b="0" i="1" kern="1200" dirty="0" smtClean="0">
                <a:solidFill>
                  <a:schemeClr val="tx1"/>
                </a:solidFill>
                <a:effectLst/>
                <a:latin typeface="+mn-lt"/>
                <a:ea typeface="+mn-ea"/>
                <a:cs typeface="+mn-cs"/>
              </a:rPr>
              <a:t>New SSH key</a:t>
            </a:r>
            <a:r>
              <a:rPr lang="en-US" sz="1200" b="0" i="0" kern="1200" dirty="0" smtClean="0">
                <a:solidFill>
                  <a:schemeClr val="tx1"/>
                </a:solidFill>
                <a:effectLst/>
                <a:latin typeface="+mn-lt"/>
                <a:ea typeface="+mn-ea"/>
                <a:cs typeface="+mn-cs"/>
              </a:rPr>
              <a:t>. Here, paste in the key from RStudio, and call it something imaginative like 'RStudio'.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16</a:t>
            </a:fld>
            <a:endParaRPr lang="en-GB"/>
          </a:p>
        </p:txBody>
      </p:sp>
    </p:spTree>
    <p:extLst>
      <p:ext uri="{BB962C8B-B14F-4D97-AF65-F5344CB8AC3E}">
        <p14:creationId xmlns:p14="http://schemas.microsoft.com/office/powerpoint/2010/main" val="307199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Tools &gt; Global Options &gt; Git/SVN (SVN is just another version control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place where it says </a:t>
            </a:r>
            <a:r>
              <a:rPr lang="en-US" sz="1200" b="0" i="1" kern="1200" dirty="0" err="1" smtClean="0">
                <a:solidFill>
                  <a:schemeClr val="tx1"/>
                </a:solidFill>
                <a:effectLst/>
                <a:latin typeface="+mn-lt"/>
                <a:ea typeface="+mn-ea"/>
                <a:cs typeface="+mn-cs"/>
              </a:rPr>
              <a:t>Git</a:t>
            </a:r>
            <a:r>
              <a:rPr lang="en-US" sz="1200" b="0" i="1" kern="1200" dirty="0" smtClean="0">
                <a:solidFill>
                  <a:schemeClr val="tx1"/>
                </a:solidFill>
                <a:effectLst/>
                <a:latin typeface="+mn-lt"/>
                <a:ea typeface="+mn-ea"/>
                <a:cs typeface="+mn-cs"/>
              </a:rPr>
              <a:t> executable</a:t>
            </a:r>
            <a:r>
              <a:rPr lang="en-US" sz="1200" b="0" i="0" kern="1200" dirty="0" smtClean="0">
                <a:solidFill>
                  <a:schemeClr val="tx1"/>
                </a:solidFill>
                <a:effectLst/>
                <a:latin typeface="+mn-lt"/>
                <a:ea typeface="+mn-ea"/>
                <a:cs typeface="+mn-cs"/>
              </a:rPr>
              <a:t>, add the pathway here to the git.exe file that you just downloaded in the previous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Make sure the box here that says </a:t>
            </a:r>
            <a:r>
              <a:rPr lang="en-US" sz="1200" b="1" i="0" kern="1200" dirty="0" smtClean="0">
                <a:solidFill>
                  <a:schemeClr val="tx1"/>
                </a:solidFill>
                <a:effectLst/>
                <a:latin typeface="+mn-lt"/>
                <a:ea typeface="+mn-ea"/>
                <a:cs typeface="+mn-cs"/>
              </a:rPr>
              <a:t>Enable version control interface for RStudio projects</a:t>
            </a:r>
            <a:r>
              <a:rPr lang="en-US" sz="1200" b="0" i="0" kern="1200" dirty="0" smtClean="0">
                <a:solidFill>
                  <a:schemeClr val="tx1"/>
                </a:solidFill>
                <a:effectLst/>
                <a:latin typeface="+mn-lt"/>
                <a:ea typeface="+mn-ea"/>
                <a:cs typeface="+mn-cs"/>
              </a:rPr>
              <a:t> is ticked. This now has tied version control to future projects in RStudio, to provide a really powerful additional dimension to collaborative or solo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Next, hit the button in this window that says </a:t>
            </a:r>
            <a:r>
              <a:rPr lang="en-US" sz="1200" b="0" i="1" kern="1200" dirty="0" smtClean="0">
                <a:solidFill>
                  <a:schemeClr val="tx1"/>
                </a:solidFill>
                <a:effectLst/>
                <a:latin typeface="+mn-lt"/>
                <a:ea typeface="+mn-ea"/>
                <a:cs typeface="+mn-cs"/>
              </a:rPr>
              <a:t>Create RSA Key</a:t>
            </a:r>
            <a:r>
              <a:rPr lang="en-US" sz="1200" b="0" i="0" kern="1200" dirty="0" smtClean="0">
                <a:solidFill>
                  <a:schemeClr val="tx1"/>
                </a:solidFill>
                <a:effectLst/>
                <a:latin typeface="+mn-lt"/>
                <a:ea typeface="+mn-ea"/>
                <a:cs typeface="+mn-cs"/>
              </a:rPr>
              <a:t>, This is a private key that is used for authentication between different systems, and saves you from having to type in your password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Head over to GitHub, go to your profile settings, and the </a:t>
            </a:r>
            <a:r>
              <a:rPr lang="en-US" sz="1200" b="0" i="1" kern="1200" dirty="0" smtClean="0">
                <a:solidFill>
                  <a:schemeClr val="tx1"/>
                </a:solidFill>
                <a:effectLst/>
                <a:latin typeface="+mn-lt"/>
                <a:ea typeface="+mn-ea"/>
                <a:cs typeface="+mn-cs"/>
              </a:rPr>
              <a:t>SSH and GPG keys</a:t>
            </a:r>
            <a:r>
              <a:rPr lang="en-US" sz="1200" b="0" i="0" kern="1200" dirty="0" smtClean="0">
                <a:solidFill>
                  <a:schemeClr val="tx1"/>
                </a:solidFill>
                <a:effectLst/>
                <a:latin typeface="+mn-lt"/>
                <a:ea typeface="+mn-ea"/>
                <a:cs typeface="+mn-cs"/>
              </a:rPr>
              <a:t> tab. Click </a:t>
            </a:r>
            <a:r>
              <a:rPr lang="en-US" sz="1200" b="0" i="1" kern="1200" dirty="0" smtClean="0">
                <a:solidFill>
                  <a:schemeClr val="tx1"/>
                </a:solidFill>
                <a:effectLst/>
                <a:latin typeface="+mn-lt"/>
                <a:ea typeface="+mn-ea"/>
                <a:cs typeface="+mn-cs"/>
              </a:rPr>
              <a:t>New SSH key</a:t>
            </a:r>
            <a:r>
              <a:rPr lang="en-US" sz="1200" b="0" i="0" kern="1200" dirty="0" smtClean="0">
                <a:solidFill>
                  <a:schemeClr val="tx1"/>
                </a:solidFill>
                <a:effectLst/>
                <a:latin typeface="+mn-lt"/>
                <a:ea typeface="+mn-ea"/>
                <a:cs typeface="+mn-cs"/>
              </a:rPr>
              <a:t>. Here, paste in the key from RStudio, and call it something imaginative like 'RStudio'.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17</a:t>
            </a:fld>
            <a:endParaRPr lang="en-GB"/>
          </a:p>
        </p:txBody>
      </p:sp>
    </p:spTree>
    <p:extLst>
      <p:ext uri="{BB962C8B-B14F-4D97-AF65-F5344CB8AC3E}">
        <p14:creationId xmlns:p14="http://schemas.microsoft.com/office/powerpoint/2010/main" val="1791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I am that idiot</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22</a:t>
            </a:fld>
            <a:endParaRPr lang="en-GB"/>
          </a:p>
        </p:txBody>
      </p:sp>
    </p:spTree>
    <p:extLst>
      <p:ext uri="{BB962C8B-B14F-4D97-AF65-F5344CB8AC3E}">
        <p14:creationId xmlns:p14="http://schemas.microsoft.com/office/powerpoint/2010/main" val="1410774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I am that idiot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have to install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get local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talking to GitHub, and make sure RStudio can talk to local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(and, therefore, GitHub). This is one-time or once-per-computer pain.</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23</a:t>
            </a:fld>
            <a:endParaRPr lang="en-GB"/>
          </a:p>
        </p:txBody>
      </p:sp>
    </p:spTree>
    <p:extLst>
      <p:ext uri="{BB962C8B-B14F-4D97-AF65-F5344CB8AC3E}">
        <p14:creationId xmlns:p14="http://schemas.microsoft.com/office/powerpoint/2010/main" val="309576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Once you finish</a:t>
            </a:r>
            <a:r>
              <a:rPr lang="en-GB" baseline="0" dirty="0" smtClean="0"/>
              <a:t> return to </a:t>
            </a:r>
            <a:r>
              <a:rPr lang="en-GB" baseline="0" dirty="0" err="1" smtClean="0"/>
              <a:t>Rstudio</a:t>
            </a:r>
            <a:r>
              <a:rPr lang="en-GB" baseline="0" dirty="0" smtClean="0"/>
              <a:t> and make a change to the read me file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24</a:t>
            </a:fld>
            <a:endParaRPr lang="en-GB"/>
          </a:p>
        </p:txBody>
      </p:sp>
    </p:spTree>
    <p:extLst>
      <p:ext uri="{BB962C8B-B14F-4D97-AF65-F5344CB8AC3E}">
        <p14:creationId xmlns:p14="http://schemas.microsoft.com/office/powerpoint/2010/main" val="2718999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Once you finish</a:t>
            </a:r>
            <a:r>
              <a:rPr lang="en-GB" baseline="0" dirty="0" smtClean="0"/>
              <a:t> return to </a:t>
            </a:r>
            <a:r>
              <a:rPr lang="en-GB" baseline="0" dirty="0" err="1" smtClean="0"/>
              <a:t>Rstudio</a:t>
            </a:r>
            <a:r>
              <a:rPr lang="en-GB" baseline="0" dirty="0" smtClean="0"/>
              <a:t> and make a change to the read me file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26</a:t>
            </a:fld>
            <a:endParaRPr lang="en-GB"/>
          </a:p>
        </p:txBody>
      </p:sp>
    </p:spTree>
    <p:extLst>
      <p:ext uri="{BB962C8B-B14F-4D97-AF65-F5344CB8AC3E}">
        <p14:creationId xmlns:p14="http://schemas.microsoft.com/office/powerpoint/2010/main" val="222308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It’s important to remember that these documents are not the research. Especially in the computational and statistical sciences, these documents are the “advertising”. The research is the “full software environment, code, and data that produced the results”. When we separate the research from its advertisement we are making it difficult for others to verify the findings by reproducing them. </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a:t>
            </a:fld>
            <a:endParaRPr lang="en-GB"/>
          </a:p>
        </p:txBody>
      </p:sp>
    </p:spTree>
    <p:extLst>
      <p:ext uri="{BB962C8B-B14F-4D97-AF65-F5344CB8AC3E}">
        <p14:creationId xmlns:p14="http://schemas.microsoft.com/office/powerpoint/2010/main" val="3781281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you're working on a project, you're going to have a bunch of different features or ideas in progress at any given time – some of which are ready to go, and others which are not. Branching exists to help you manage this workflow.</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27</a:t>
            </a:fld>
            <a:endParaRPr lang="en-GB"/>
          </a:p>
        </p:txBody>
      </p:sp>
    </p:spTree>
    <p:extLst>
      <p:ext uri="{BB962C8B-B14F-4D97-AF65-F5344CB8AC3E}">
        <p14:creationId xmlns:p14="http://schemas.microsoft.com/office/powerpoint/2010/main" val="978421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your branch has been created, it's time to start making changes. Whenever you add, edit, or delete a file, you're making a commit, and adding them to your branch. This process of adding commits keeps track of your progress as you work on a feature branch.</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28</a:t>
            </a:fld>
            <a:endParaRPr lang="en-GB"/>
          </a:p>
        </p:txBody>
      </p:sp>
    </p:spTree>
    <p:extLst>
      <p:ext uri="{BB962C8B-B14F-4D97-AF65-F5344CB8AC3E}">
        <p14:creationId xmlns:p14="http://schemas.microsoft.com/office/powerpoint/2010/main" val="1895479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Pull Requests initiate discussion about your commits. Because they're tightly integrated with the underlying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repository, anyone can see exactly what changes would be merged if they accept your request.</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29</a:t>
            </a:fld>
            <a:endParaRPr lang="en-GB"/>
          </a:p>
        </p:txBody>
      </p:sp>
    </p:spTree>
    <p:extLst>
      <p:ext uri="{BB962C8B-B14F-4D97-AF65-F5344CB8AC3E}">
        <p14:creationId xmlns:p14="http://schemas.microsoft.com/office/powerpoint/2010/main" val="1481663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a Pull Request has been opened, the person or team reviewing your changes may have questions or comments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30</a:t>
            </a:fld>
            <a:endParaRPr lang="en-GB"/>
          </a:p>
        </p:txBody>
      </p:sp>
    </p:spTree>
    <p:extLst>
      <p:ext uri="{BB962C8B-B14F-4D97-AF65-F5344CB8AC3E}">
        <p14:creationId xmlns:p14="http://schemas.microsoft.com/office/powerpoint/2010/main" val="2762049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GitHub, you can deploy from a branch for final testing in production before merging to master.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your pull request has been reviewed and the branch passes your tests, you can deploy your changes to verify them in production. If your branch causes issues, you can roll it back by deploying the existing master into production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31</a:t>
            </a:fld>
            <a:endParaRPr lang="en-GB"/>
          </a:p>
        </p:txBody>
      </p:sp>
    </p:spTree>
    <p:extLst>
      <p:ext uri="{BB962C8B-B14F-4D97-AF65-F5344CB8AC3E}">
        <p14:creationId xmlns:p14="http://schemas.microsoft.com/office/powerpoint/2010/main" val="4103131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 your changes have been verified in production, it is time to merge your code into the master branch.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merged, Pull Requests preserve a record of the historical changes to your code. Because they're searchable, they let anyone go back in time to understand why and how a decision was made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32</a:t>
            </a:fld>
            <a:endParaRPr lang="en-GB"/>
          </a:p>
        </p:txBody>
      </p:sp>
    </p:spTree>
    <p:extLst>
      <p:ext uri="{BB962C8B-B14F-4D97-AF65-F5344CB8AC3E}">
        <p14:creationId xmlns:p14="http://schemas.microsoft.com/office/powerpoint/2010/main" val="587256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website </a:t>
            </a:r>
            <a:r>
              <a:rPr lang="en-US" sz="1200" b="0" i="0" kern="1200" dirty="0" err="1" smtClean="0">
                <a:solidFill>
                  <a:schemeClr val="tx1"/>
                </a:solidFill>
                <a:effectLst/>
                <a:latin typeface="+mn-lt"/>
                <a:ea typeface="+mn-ea"/>
                <a:cs typeface="+mn-cs"/>
              </a:rPr>
              <a:t>authorise</a:t>
            </a:r>
            <a:r>
              <a:rPr lang="en-US" sz="1200" b="0" i="0" kern="1200" dirty="0" smtClean="0">
                <a:solidFill>
                  <a:schemeClr val="tx1"/>
                </a:solidFill>
                <a:effectLst/>
                <a:latin typeface="+mn-lt"/>
                <a:ea typeface="+mn-ea"/>
                <a:cs typeface="+mn-cs"/>
              </a:rPr>
              <a:t> it to connect to your GitHub account in the '</a:t>
            </a:r>
            <a:r>
              <a:rPr lang="en-US" sz="1200" b="0" i="0" u="none" strike="noStrike" kern="1200" dirty="0" smtClean="0">
                <a:solidFill>
                  <a:schemeClr val="tx1"/>
                </a:solidFill>
                <a:effectLst/>
                <a:latin typeface="+mn-lt"/>
                <a:ea typeface="+mn-ea"/>
                <a:cs typeface="+mn-cs"/>
                <a:hlinkClick r:id="rId3"/>
              </a:rPr>
              <a:t>Using GitHub</a:t>
            </a:r>
            <a:r>
              <a:rPr lang="en-US" sz="1200" b="0" i="0" kern="1200" dirty="0" smtClean="0">
                <a:solidFill>
                  <a:schemeClr val="tx1"/>
                </a:solidFill>
                <a:effectLst/>
                <a:latin typeface="+mn-lt"/>
                <a:ea typeface="+mn-ea"/>
                <a:cs typeface="+mn-cs"/>
              </a:rPr>
              <a:t>'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is </a:t>
            </a:r>
            <a:r>
              <a:rPr lang="en-US" sz="1200" b="0" i="0" kern="1200" dirty="0" err="1" smtClean="0">
                <a:solidFill>
                  <a:schemeClr val="tx1"/>
                </a:solidFill>
                <a:effectLst/>
                <a:latin typeface="+mn-lt"/>
                <a:ea typeface="+mn-ea"/>
                <a:cs typeface="+mn-cs"/>
              </a:rPr>
              <a:t>authorised</a:t>
            </a:r>
            <a:r>
              <a:rPr lang="en-US" sz="1200" b="0" i="0" kern="1200" dirty="0" smtClean="0">
                <a:solidFill>
                  <a:schemeClr val="tx1"/>
                </a:solidFill>
                <a:effectLst/>
                <a:latin typeface="+mn-lt"/>
                <a:ea typeface="+mn-ea"/>
                <a:cs typeface="+mn-cs"/>
              </a:rPr>
              <a:t> to configure the repository </a:t>
            </a:r>
            <a:r>
              <a:rPr lang="en-US" sz="1200" b="0" i="0" kern="1200" dirty="0" err="1" smtClean="0">
                <a:solidFill>
                  <a:schemeClr val="tx1"/>
                </a:solidFill>
                <a:effectLst/>
                <a:latin typeface="+mn-lt"/>
                <a:ea typeface="+mn-ea"/>
                <a:cs typeface="+mn-cs"/>
              </a:rPr>
              <a:t>webhooks</a:t>
            </a:r>
            <a:r>
              <a:rPr lang="en-US" sz="1200" b="0" i="0" kern="1200" dirty="0" smtClean="0">
                <a:solidFill>
                  <a:schemeClr val="tx1"/>
                </a:solidFill>
                <a:effectLst/>
                <a:latin typeface="+mn-lt"/>
                <a:ea typeface="+mn-ea"/>
                <a:cs typeface="+mn-cs"/>
              </a:rPr>
              <a:t> that it needs to archive the repository and issue it a DOI.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make a long story short, the end game is for your GitHub repository to be archived in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and with a DOI that can be versioned to reflect updates to the repository version through time. You should be able to see details of this on the GitHub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page for your repository. This also means that your archived projects can get picked up by other indexing services and search engines that use DOIs too.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33</a:t>
            </a:fld>
            <a:endParaRPr lang="en-GB"/>
          </a:p>
        </p:txBody>
      </p:sp>
    </p:spTree>
    <p:extLst>
      <p:ext uri="{BB962C8B-B14F-4D97-AF65-F5344CB8AC3E}">
        <p14:creationId xmlns:p14="http://schemas.microsoft.com/office/powerpoint/2010/main" val="2655663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27BA2D7-9CA0-478B-88E9-A373D16A95AD}" type="slidenum">
              <a:rPr lang="en-GB" smtClean="0"/>
              <a:t>34</a:t>
            </a:fld>
            <a:endParaRPr lang="en-GB"/>
          </a:p>
        </p:txBody>
      </p:sp>
    </p:spTree>
    <p:extLst>
      <p:ext uri="{BB962C8B-B14F-4D97-AF65-F5344CB8AC3E}">
        <p14:creationId xmlns:p14="http://schemas.microsoft.com/office/powerpoint/2010/main" val="230837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AS the only idiot in this room, allow me to pass on some sage advice and life </a:t>
            </a:r>
            <a:r>
              <a:rPr lang="en-US" sz="1200" b="0" i="0" kern="1200" dirty="0" err="1" smtClean="0">
                <a:solidFill>
                  <a:schemeClr val="tx1"/>
                </a:solidFill>
                <a:effectLst/>
                <a:latin typeface="+mn-lt"/>
                <a:ea typeface="+mn-ea"/>
                <a:cs typeface="+mn-cs"/>
              </a:rPr>
              <a:t>lessions</a:t>
            </a:r>
            <a:r>
              <a:rPr lang="en-US" sz="1200" b="0" i="0" kern="1200" dirty="0" smtClean="0">
                <a:solidFill>
                  <a:schemeClr val="tx1"/>
                </a:solidFill>
                <a:effectLst/>
                <a:latin typeface="+mn-lt"/>
                <a:ea typeface="+mn-ea"/>
                <a:cs typeface="+mn-cs"/>
              </a:rPr>
              <a:t>. As you can see my contributions to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haven’t been remarkable to date.</a:t>
            </a:r>
            <a:r>
              <a:rPr lang="en-US" sz="1200" b="0" i="0" kern="1200" baseline="0" dirty="0" smtClean="0">
                <a:solidFill>
                  <a:schemeClr val="tx1"/>
                </a:solidFill>
                <a:effectLst/>
                <a:latin typeface="+mn-lt"/>
                <a:ea typeface="+mn-ea"/>
                <a:cs typeface="+mn-cs"/>
              </a:rPr>
              <a:t> The initial flurry back in August was through the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directly as I sought to catalogue an original series of introductory R workshops I gave here in UCC.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However, I came across a very useful MOOC that detailed how to link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to RStudio. Now everything is immeasurably easier. As you can see from my recent up-tic in activity!!</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a:t>
            </a:fld>
            <a:endParaRPr lang="en-GB"/>
          </a:p>
        </p:txBody>
      </p:sp>
    </p:spTree>
    <p:extLst>
      <p:ext uri="{BB962C8B-B14F-4D97-AF65-F5344CB8AC3E}">
        <p14:creationId xmlns:p14="http://schemas.microsoft.com/office/powerpoint/2010/main" val="288004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urier New" panose="02070309020205020404" pitchFamily="49" charset="0"/>
                <a:cs typeface="Courier New" panose="02070309020205020404" pitchFamily="49" charset="0"/>
              </a:rPr>
              <a:t>Is </a:t>
            </a:r>
            <a:r>
              <a:rPr lang="en-US" sz="1200" dirty="0" err="1" smtClean="0">
                <a:latin typeface="Courier New" panose="02070309020205020404" pitchFamily="49" charset="0"/>
                <a:cs typeface="Courier New" panose="02070309020205020404" pitchFamily="49" charset="0"/>
              </a:rPr>
              <a:t>git</a:t>
            </a:r>
            <a:r>
              <a:rPr lang="en-US" sz="1200" baseline="0" dirty="0" smtClean="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useful for single users? Probably not! But the benefits come when you work with collaborators</a:t>
            </a:r>
            <a:r>
              <a:rPr lang="en-US" sz="1200" baseline="0" dirty="0" smtClean="0">
                <a:latin typeface="Courier New" panose="02070309020205020404" pitchFamily="49" charset="0"/>
                <a:cs typeface="Courier New" panose="02070309020205020404" pitchFamily="49" charset="0"/>
              </a:rPr>
              <a:t> or want to share your code with others</a:t>
            </a:r>
            <a:endParaRPr lang="en-US" sz="1200" dirty="0" smtClean="0">
              <a:latin typeface="Courier New" panose="02070309020205020404" pitchFamily="49" charset="0"/>
              <a:cs typeface="Courier New" panose="02070309020205020404" pitchFamily="49" charset="0"/>
            </a:endParaRPr>
          </a:p>
          <a:p>
            <a:r>
              <a:rPr lang="en-US" sz="1200" b="0" i="0" kern="1200" dirty="0" smtClean="0">
                <a:solidFill>
                  <a:schemeClr val="tx1"/>
                </a:solidFill>
                <a:effectLst/>
                <a:latin typeface="+mn-lt"/>
                <a:ea typeface="+mn-ea"/>
                <a:cs typeface="+mn-cs"/>
              </a:rPr>
              <a:t>The pros of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only outweigh the cons when you factor in the overhead of communicating and collaborating with other people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5</a:t>
            </a:fld>
            <a:endParaRPr lang="en-GB"/>
          </a:p>
        </p:txBody>
      </p:sp>
    </p:spTree>
    <p:extLst>
      <p:ext uri="{BB962C8B-B14F-4D97-AF65-F5344CB8AC3E}">
        <p14:creationId xmlns:p14="http://schemas.microsoft.com/office/powerpoint/2010/main" val="86740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27BA2D7-9CA0-478B-88E9-A373D16A95AD}" type="slidenum">
              <a:rPr lang="en-GB" smtClean="0"/>
              <a:t>6</a:t>
            </a:fld>
            <a:endParaRPr lang="en-GB"/>
          </a:p>
        </p:txBody>
      </p:sp>
    </p:spTree>
    <p:extLst>
      <p:ext uri="{BB962C8B-B14F-4D97-AF65-F5344CB8AC3E}">
        <p14:creationId xmlns:p14="http://schemas.microsoft.com/office/powerpoint/2010/main" val="144550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enables you to save and track time-stamped copies of your work throughout the process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This is important, as all research goes through changes and sometimes we want to know what those things were.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Did you delete some text that you now think is important? Version control will save that for you.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Did your code work perfectly before, but is now throwing error</a:t>
            </a:r>
            <a:r>
              <a:rPr lang="en-US" sz="1200" b="0" i="0" kern="1200" baseline="0" dirty="0" smtClean="0">
                <a:solidFill>
                  <a:schemeClr val="tx1"/>
                </a:solidFill>
                <a:effectLst/>
                <a:latin typeface="+mn-lt"/>
                <a:ea typeface="+mn-ea"/>
                <a:cs typeface="+mn-cs"/>
              </a:rPr>
              <a:t> messages</a:t>
            </a:r>
            <a:r>
              <a:rPr lang="en-US" sz="1200" b="0" i="0" kern="1200" dirty="0" smtClean="0">
                <a:solidFill>
                  <a:schemeClr val="tx1"/>
                </a:solidFill>
                <a:effectLst/>
                <a:latin typeface="+mn-lt"/>
                <a:ea typeface="+mn-ea"/>
                <a:cs typeface="+mn-cs"/>
              </a:rPr>
              <a:t>? Version control.</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7</a:t>
            </a:fld>
            <a:endParaRPr lang="en-GB"/>
          </a:p>
        </p:txBody>
      </p:sp>
    </p:spTree>
    <p:extLst>
      <p:ext uri="{BB962C8B-B14F-4D97-AF65-F5344CB8AC3E}">
        <p14:creationId xmlns:p14="http://schemas.microsoft.com/office/powerpoint/2010/main" val="3713813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urier New" panose="02070309020205020404" pitchFamily="49" charset="0"/>
                <a:cs typeface="Courier New" panose="02070309020205020404" pitchFamily="49" charset="0"/>
              </a:rPr>
              <a:t>Is </a:t>
            </a:r>
            <a:r>
              <a:rPr lang="en-US" sz="1200" dirty="0" err="1" smtClean="0">
                <a:latin typeface="Courier New" panose="02070309020205020404" pitchFamily="49" charset="0"/>
                <a:cs typeface="Courier New" panose="02070309020205020404" pitchFamily="49" charset="0"/>
              </a:rPr>
              <a:t>git</a:t>
            </a:r>
            <a:r>
              <a:rPr lang="en-US" sz="1200" baseline="0" dirty="0" smtClean="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useful for single users? Probably not! But the benefits come when you work with collaborators</a:t>
            </a:r>
            <a:r>
              <a:rPr lang="en-US" sz="1200" baseline="0" dirty="0" smtClean="0">
                <a:latin typeface="Courier New" panose="02070309020205020404" pitchFamily="49" charset="0"/>
                <a:cs typeface="Courier New" panose="02070309020205020404" pitchFamily="49" charset="0"/>
              </a:rPr>
              <a:t> or want to share your code with others</a:t>
            </a:r>
            <a:endParaRPr lang="en-US" sz="1200" dirty="0" smtClean="0">
              <a:latin typeface="Courier New" panose="02070309020205020404" pitchFamily="49" charset="0"/>
              <a:cs typeface="Courier New" panose="02070309020205020404" pitchFamily="49" charset="0"/>
            </a:endParaRPr>
          </a:p>
          <a:p>
            <a:r>
              <a:rPr lang="en-US" sz="1200" b="0" i="0" kern="1200" dirty="0" smtClean="0">
                <a:solidFill>
                  <a:schemeClr val="tx1"/>
                </a:solidFill>
                <a:effectLst/>
                <a:latin typeface="+mn-lt"/>
                <a:ea typeface="+mn-ea"/>
                <a:cs typeface="+mn-cs"/>
              </a:rPr>
              <a:t>The pros of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only outweigh the cons when you factor in the overhead of communicating and collaborating with other people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8</a:t>
            </a:fld>
            <a:endParaRPr lang="en-GB"/>
          </a:p>
        </p:txBody>
      </p:sp>
    </p:spTree>
    <p:extLst>
      <p:ext uri="{BB962C8B-B14F-4D97-AF65-F5344CB8AC3E}">
        <p14:creationId xmlns:p14="http://schemas.microsoft.com/office/powerpoint/2010/main" val="400380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 repository is just another name</a:t>
            </a:r>
            <a:r>
              <a:rPr lang="en-GB" baseline="0" dirty="0" smtClean="0"/>
              <a:t> for a project. Here you can manage projects, store files and openly collaborate with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Give it a meaningful name, don’t duplicate names, infringe on trademarks </a:t>
            </a:r>
            <a:r>
              <a:rPr lang="en-GB" baseline="0" dirty="0" err="1" smtClean="0"/>
              <a:t>etc</a:t>
            </a:r>
            <a:endParaRPr lang="en-GB" baseline="0" dirty="0" smtClean="0"/>
          </a:p>
          <a:p>
            <a:r>
              <a:rPr lang="en-US" sz="1200" b="0" i="0" kern="1200" dirty="0" smtClean="0">
                <a:solidFill>
                  <a:schemeClr val="tx1"/>
                </a:solidFill>
                <a:effectLst/>
                <a:latin typeface="+mn-lt"/>
                <a:ea typeface="+mn-ea"/>
                <a:cs typeface="+mn-cs"/>
              </a:rPr>
              <a:t>Any GitHub repository requires 4 key elements to get started and to begin developing a welcoming community:</a:t>
            </a:r>
          </a:p>
          <a:p>
            <a:r>
              <a:rPr lang="en-US" sz="1200" b="0" i="0" kern="1200" dirty="0" smtClean="0">
                <a:solidFill>
                  <a:schemeClr val="tx1"/>
                </a:solidFill>
                <a:effectLst/>
                <a:latin typeface="+mn-lt"/>
                <a:ea typeface="+mn-ea"/>
                <a:cs typeface="+mn-cs"/>
              </a:rPr>
              <a:t>An Open Source license;</a:t>
            </a:r>
          </a:p>
          <a:p>
            <a:r>
              <a:rPr lang="en-US" sz="1200" b="0" i="0" kern="1200" dirty="0" smtClean="0">
                <a:solidFill>
                  <a:schemeClr val="tx1"/>
                </a:solidFill>
                <a:effectLst/>
                <a:latin typeface="+mn-lt"/>
                <a:ea typeface="+mn-ea"/>
                <a:cs typeface="+mn-cs"/>
              </a:rPr>
              <a:t>A README file;</a:t>
            </a:r>
          </a:p>
          <a:p>
            <a:r>
              <a:rPr lang="en-US" sz="1200" b="0" i="0" kern="1200" dirty="0" smtClean="0">
                <a:solidFill>
                  <a:schemeClr val="tx1"/>
                </a:solidFill>
                <a:effectLst/>
                <a:latin typeface="+mn-lt"/>
                <a:ea typeface="+mn-ea"/>
                <a:cs typeface="+mn-cs"/>
              </a:rPr>
              <a:t>Contributing guidelines; and</a:t>
            </a:r>
          </a:p>
          <a:p>
            <a:r>
              <a:rPr lang="en-US" sz="1200" b="0" i="0" kern="1200" dirty="0" smtClean="0">
                <a:solidFill>
                  <a:schemeClr val="tx1"/>
                </a:solidFill>
                <a:effectLst/>
                <a:latin typeface="+mn-lt"/>
                <a:ea typeface="+mn-ea"/>
                <a:cs typeface="+mn-cs"/>
              </a:rPr>
              <a:t>A Code of Conduct.</a:t>
            </a:r>
          </a:p>
          <a:p>
            <a:r>
              <a:rPr lang="en-US" sz="1200" b="0" i="0" kern="1200" dirty="0" smtClean="0">
                <a:solidFill>
                  <a:schemeClr val="tx1"/>
                </a:solidFill>
                <a:effectLst/>
                <a:latin typeface="+mn-lt"/>
                <a:ea typeface="+mn-ea"/>
                <a:cs typeface="+mn-cs"/>
              </a:rPr>
              <a:t>After this week I hope to fill in the gaps on the final two of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9</a:t>
            </a:fld>
            <a:endParaRPr lang="en-GB"/>
          </a:p>
        </p:txBody>
      </p:sp>
    </p:spTree>
    <p:extLst>
      <p:ext uri="{BB962C8B-B14F-4D97-AF65-F5344CB8AC3E}">
        <p14:creationId xmlns:p14="http://schemas.microsoft.com/office/powerpoint/2010/main" val="208536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 didn’t know a lot about licences when I first started this but the </a:t>
            </a:r>
            <a:r>
              <a:rPr lang="en-US" sz="1200" b="1" i="0" kern="1200" dirty="0" smtClean="0">
                <a:solidFill>
                  <a:schemeClr val="tx1"/>
                </a:solidFill>
                <a:effectLst/>
                <a:latin typeface="+mn-lt"/>
                <a:ea typeface="+mn-ea"/>
                <a:cs typeface="+mn-cs"/>
              </a:rPr>
              <a:t>MIT License is </a:t>
            </a:r>
            <a:r>
              <a:rPr lang="en-US" sz="1200" b="0" i="0" kern="1200" dirty="0" smtClean="0">
                <a:solidFill>
                  <a:schemeClr val="tx1"/>
                </a:solidFill>
                <a:effectLst/>
                <a:latin typeface="+mn-lt"/>
                <a:ea typeface="+mn-ea"/>
                <a:cs typeface="+mn-cs"/>
              </a:rPr>
              <a:t>a permissive license that lets people do whatever they want with your code as long as they provide appropriate attribution to you, and do not hold you 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Luckily you can select</a:t>
            </a:r>
            <a:r>
              <a:rPr lang="en-US" sz="1200" b="0" i="0" kern="1200" baseline="0" dirty="0" smtClean="0">
                <a:solidFill>
                  <a:schemeClr val="tx1"/>
                </a:solidFill>
                <a:effectLst/>
                <a:latin typeface="+mn-lt"/>
                <a:ea typeface="+mn-ea"/>
                <a:cs typeface="+mn-cs"/>
              </a:rPr>
              <a:t> an existing license from a drop down menu. You can create a new license but this is beyond my expertise right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10</a:t>
            </a:fld>
            <a:endParaRPr lang="en-GB"/>
          </a:p>
        </p:txBody>
      </p:sp>
    </p:spTree>
    <p:extLst>
      <p:ext uri="{BB962C8B-B14F-4D97-AF65-F5344CB8AC3E}">
        <p14:creationId xmlns:p14="http://schemas.microsoft.com/office/powerpoint/2010/main" val="2846116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1449689" y="653448"/>
            <a:ext cx="9119457"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H="1">
            <a:off x="1442323" y="653448"/>
            <a:ext cx="7367" cy="172819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9" name="Rectangle 4"/>
          <p:cNvSpPr>
            <a:spLocks noGrp="1" noChangeArrowheads="1"/>
          </p:cNvSpPr>
          <p:nvPr>
            <p:ph type="ctrTitle"/>
          </p:nvPr>
        </p:nvSpPr>
        <p:spPr>
          <a:xfrm>
            <a:off x="1595230" y="756012"/>
            <a:ext cx="8916166" cy="3034128"/>
          </a:xfrm>
          <a:prstGeom prst="rect">
            <a:avLst/>
          </a:prstGeom>
        </p:spPr>
        <p:txBody>
          <a:bodyPr/>
          <a:lstStyle>
            <a:lvl1pPr>
              <a:defRPr>
                <a:latin typeface="Garamond"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smtClean="0">
              <a:ln>
                <a:noFill/>
              </a:ln>
              <a:solidFill>
                <a:sysClr val="windowText" lastClr="000000"/>
              </a:solidFill>
              <a:effectLst/>
              <a:uLnTx/>
              <a:uFillTx/>
            </a:endParaRPr>
          </a:p>
        </p:txBody>
      </p:sp>
      <p:cxnSp>
        <p:nvCxnSpPr>
          <p:cNvPr id="10" name="Straight Connector 9"/>
          <p:cNvCxnSpPr/>
          <p:nvPr userDrawn="1"/>
        </p:nvCxnSpPr>
        <p:spPr>
          <a:xfrm>
            <a:off x="5150111" y="4203297"/>
            <a:ext cx="5361285"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
        <p:nvSpPr>
          <p:cNvPr id="11" name="Text Box 13"/>
          <p:cNvSpPr txBox="1">
            <a:spLocks noChangeArrowheads="1"/>
          </p:cNvSpPr>
          <p:nvPr userDrawn="1"/>
        </p:nvSpPr>
        <p:spPr bwMode="auto">
          <a:xfrm>
            <a:off x="5067165" y="4290052"/>
            <a:ext cx="5501982" cy="10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200"/>
              </a:spcBef>
            </a:pPr>
            <a:r>
              <a:rPr lang="en-IE" sz="2000" b="1" kern="800" dirty="0">
                <a:solidFill>
                  <a:schemeClr val="tx1"/>
                </a:solidFill>
                <a:latin typeface="Garamond" pitchFamily="18" charset="0"/>
              </a:rPr>
              <a:t>Brendan Palmer, </a:t>
            </a:r>
            <a:endParaRPr lang="en-IE" sz="2000" b="1" kern="800" dirty="0" smtClean="0">
              <a:solidFill>
                <a:schemeClr val="tx1"/>
              </a:solidFill>
              <a:latin typeface="Garamond" pitchFamily="18" charset="0"/>
            </a:endParaRPr>
          </a:p>
          <a:p>
            <a:pPr algn="l">
              <a:spcBef>
                <a:spcPts val="200"/>
              </a:spcBef>
            </a:pPr>
            <a:r>
              <a:rPr lang="en-IE" sz="2000" b="1" kern="800" dirty="0" smtClean="0">
                <a:solidFill>
                  <a:schemeClr val="tx1"/>
                </a:solidFill>
                <a:latin typeface="Garamond" pitchFamily="18" charset="0"/>
              </a:rPr>
              <a:t>	Statistics &amp; Data</a:t>
            </a:r>
            <a:r>
              <a:rPr lang="en-IE" sz="2000" b="1" kern="800" baseline="0" dirty="0" smtClean="0">
                <a:solidFill>
                  <a:schemeClr val="tx1"/>
                </a:solidFill>
                <a:latin typeface="Garamond" pitchFamily="18" charset="0"/>
              </a:rPr>
              <a:t> Analysis Unit,</a:t>
            </a:r>
          </a:p>
          <a:p>
            <a:pPr algn="l">
              <a:spcBef>
                <a:spcPts val="200"/>
              </a:spcBef>
            </a:pPr>
            <a:r>
              <a:rPr lang="en-IE" sz="2000" b="1" kern="800" baseline="0" dirty="0" smtClean="0">
                <a:solidFill>
                  <a:schemeClr val="tx1"/>
                </a:solidFill>
                <a:latin typeface="Garamond" pitchFamily="18" charset="0"/>
              </a:rPr>
              <a:t>		Clinical Research Facility - Cork</a:t>
            </a:r>
            <a:endParaRPr lang="en-US" sz="2000" b="1" kern="800" dirty="0">
              <a:solidFill>
                <a:schemeClr val="tx1"/>
              </a:solidFill>
              <a:latin typeface="Garamond" pitchFamily="18" charset="0"/>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03598" y="5778000"/>
            <a:ext cx="2699429" cy="10800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72" t="6052" r="10112" b="11045"/>
          <a:stretch/>
        </p:blipFill>
        <p:spPr>
          <a:xfrm>
            <a:off x="7376" y="5704878"/>
            <a:ext cx="2168013" cy="1080000"/>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r="5543"/>
          <a:stretch/>
        </p:blipFill>
        <p:spPr>
          <a:xfrm>
            <a:off x="10664449" y="5882640"/>
            <a:ext cx="1525646" cy="908744"/>
          </a:xfrm>
          <a:prstGeom prst="rect">
            <a:avLst/>
          </a:prstGeom>
        </p:spPr>
      </p:pic>
    </p:spTree>
    <p:extLst>
      <p:ext uri="{BB962C8B-B14F-4D97-AF65-F5344CB8AC3E}">
        <p14:creationId xmlns:p14="http://schemas.microsoft.com/office/powerpoint/2010/main" val="26032971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7541703" y="6381517"/>
            <a:ext cx="4545488" cy="365125"/>
          </a:xfrm>
        </p:spPr>
        <p:txBody>
          <a:bodyPr/>
          <a:lstStyle/>
          <a:p>
            <a:endParaRPr lang="en-GB"/>
          </a:p>
        </p:txBody>
      </p:sp>
      <p:cxnSp>
        <p:nvCxnSpPr>
          <p:cNvPr id="8" name="Straight Connector 7"/>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550409" y="6334487"/>
            <a:ext cx="4521502"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573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416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1255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Straight Connector 5"/>
          <p:cNvCxnSpPr/>
          <p:nvPr userDrawn="1"/>
        </p:nvCxnSpPr>
        <p:spPr>
          <a:xfrm>
            <a:off x="335360" y="188640"/>
            <a:ext cx="11521280"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335362" y="188640"/>
            <a:ext cx="1"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4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B6CB8-A665-4B4A-BC22-FB9C76E0F9A8}" type="datetimeFigureOut">
              <a:rPr lang="en-GB" smtClean="0"/>
              <a:t>05/11/2018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69FFD-C902-40D6-8C15-E83B3432D7C6}" type="slidenum">
              <a:rPr lang="en-GB" smtClean="0"/>
              <a:t>‹#›</a:t>
            </a:fld>
            <a:endParaRPr lang="en-GB"/>
          </a:p>
        </p:txBody>
      </p:sp>
    </p:spTree>
    <p:extLst>
      <p:ext uri="{BB962C8B-B14F-4D97-AF65-F5344CB8AC3E}">
        <p14:creationId xmlns:p14="http://schemas.microsoft.com/office/powerpoint/2010/main" val="98976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7.tmp"/><Relationship Id="rId3" Type="http://schemas.openxmlformats.org/officeDocument/2006/relationships/image" Target="../media/image32.tmp"/><Relationship Id="rId7" Type="http://schemas.openxmlformats.org/officeDocument/2006/relationships/image" Target="../media/image36.tmp"/><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33.tmp"/></Relationships>
</file>

<file path=ppt/slides/_rels/slide23.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xkcd.com/1597/"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1.tmp"/></Relationships>
</file>

<file path=ppt/slides/_rels/slide28.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2.tmp"/></Relationships>
</file>

<file path=ppt/slides/_rels/slide29.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3.tm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tmp"/></Relationships>
</file>

<file path=ppt/slides/_rels/slide31.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5.tmp"/></Relationships>
</file>

<file path=ppt/slides/_rels/slide32.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6.tm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blob/master/content_development/Task_2.md"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blob/master/content_development/Task_3.md"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tmp"/></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blob/master/content_development/Task_1.m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1520344" y="950434"/>
            <a:ext cx="8206680" cy="1470025"/>
          </a:xfrm>
        </p:spPr>
        <p:txBody>
          <a:bodyPr>
            <a:noAutofit/>
          </a:bodyPr>
          <a:lstStyle/>
          <a:p>
            <a:pPr algn="l"/>
            <a:r>
              <a:rPr lang="en-IE" sz="9600" b="1" noProof="0" dirty="0" smtClean="0"/>
              <a:t>GitHub</a:t>
            </a:r>
            <a:r>
              <a:rPr lang="en-IE" sz="6600" b="1" dirty="0" smtClean="0"/>
              <a:t> </a:t>
            </a:r>
            <a:endParaRPr lang="en-IE" sz="6600" b="1" noProof="0" dirty="0"/>
          </a:p>
        </p:txBody>
      </p:sp>
      <p:sp>
        <p:nvSpPr>
          <p:cNvPr id="9" name="Rectangle 8"/>
          <p:cNvSpPr/>
          <p:nvPr/>
        </p:nvSpPr>
        <p:spPr>
          <a:xfrm>
            <a:off x="1591634" y="2666074"/>
            <a:ext cx="6014968" cy="523220"/>
          </a:xfrm>
          <a:prstGeom prst="rect">
            <a:avLst/>
          </a:prstGeom>
        </p:spPr>
        <p:txBody>
          <a:bodyPr wrap="square">
            <a:spAutoFit/>
          </a:bodyPr>
          <a:lstStyle/>
          <a:p>
            <a:r>
              <a:rPr lang="en-GB" sz="2800" b="1" dirty="0" smtClean="0">
                <a:solidFill>
                  <a:srgbClr val="222222"/>
                </a:solidFill>
                <a:latin typeface="Courier New" panose="02070309020205020404" pitchFamily="49" charset="0"/>
                <a:cs typeface="Courier New" panose="02070309020205020404" pitchFamily="49" charset="0"/>
              </a:rPr>
              <a:t>- </a:t>
            </a:r>
            <a:r>
              <a:rPr lang="en-GB" sz="2800" b="1" dirty="0">
                <a:solidFill>
                  <a:srgbClr val="222222"/>
                </a:solidFill>
                <a:latin typeface="Courier New" panose="02070309020205020404" pitchFamily="49" charset="0"/>
                <a:cs typeface="Courier New" panose="02070309020205020404" pitchFamily="49" charset="0"/>
              </a:rPr>
              <a:t>track changes on steroids</a:t>
            </a:r>
            <a:endParaRPr lang="en-GB" sz="2800"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059" y="1208689"/>
            <a:ext cx="2772094" cy="2772094"/>
          </a:xfrm>
          <a:prstGeom prst="rect">
            <a:avLst/>
          </a:prstGeom>
          <a:solidFill>
            <a:schemeClr val="tx1"/>
          </a:solidFill>
        </p:spPr>
      </p:pic>
    </p:spTree>
    <p:extLst>
      <p:ext uri="{BB962C8B-B14F-4D97-AF65-F5344CB8AC3E}">
        <p14:creationId xmlns:p14="http://schemas.microsoft.com/office/powerpoint/2010/main" val="849924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3: Give it a useful name</a:t>
            </a:r>
            <a:endParaRPr lang="en-GB" sz="4400" b="1" dirty="0">
              <a:latin typeface="Garamond" panose="02020404030301010803" pitchFamily="18" charset="0"/>
            </a:endParaRP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16960"/>
          <a:stretch/>
        </p:blipFill>
        <p:spPr>
          <a:xfrm>
            <a:off x="1152930" y="1300480"/>
            <a:ext cx="9802302" cy="4988560"/>
          </a:xfrm>
          <a:prstGeom prst="rect">
            <a:avLst/>
          </a:prstGeom>
        </p:spPr>
      </p:pic>
    </p:spTree>
    <p:extLst>
      <p:ext uri="{BB962C8B-B14F-4D97-AF65-F5344CB8AC3E}">
        <p14:creationId xmlns:p14="http://schemas.microsoft.com/office/powerpoint/2010/main" val="17675960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4: Populate the README file</a:t>
            </a:r>
            <a:endParaRPr lang="en-GB" sz="4400" b="1" dirty="0">
              <a:latin typeface="Garamond" panose="02020404030301010803"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788" y="1109367"/>
            <a:ext cx="8601280" cy="5650066"/>
          </a:xfrm>
          <a:prstGeom prst="rect">
            <a:avLst/>
          </a:prstGeom>
        </p:spPr>
      </p:pic>
    </p:spTree>
    <p:extLst>
      <p:ext uri="{BB962C8B-B14F-4D97-AF65-F5344CB8AC3E}">
        <p14:creationId xmlns:p14="http://schemas.microsoft.com/office/powerpoint/2010/main" val="3447795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a:t>
            </a:r>
            <a:r>
              <a:rPr lang="en-GB" sz="4400" b="1" dirty="0">
                <a:latin typeface="Garamond" panose="02020404030301010803" pitchFamily="18" charset="0"/>
              </a:rPr>
              <a:t>5</a:t>
            </a:r>
            <a:r>
              <a:rPr lang="en-GB" sz="4400" b="1" dirty="0" smtClean="0">
                <a:latin typeface="Garamond" panose="02020404030301010803" pitchFamily="18" charset="0"/>
              </a:rPr>
              <a:t>: Add a licence</a:t>
            </a:r>
            <a:endParaRPr lang="en-GB" sz="4400" b="1" dirty="0">
              <a:latin typeface="Garamond" panose="02020404030301010803"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9810"/>
            <a:ext cx="12192000" cy="3758379"/>
          </a:xfrm>
          <a:prstGeom prst="rect">
            <a:avLst/>
          </a:prstGeom>
        </p:spPr>
      </p:pic>
    </p:spTree>
    <p:extLst>
      <p:ext uri="{BB962C8B-B14F-4D97-AF65-F5344CB8AC3E}">
        <p14:creationId xmlns:p14="http://schemas.microsoft.com/office/powerpoint/2010/main" val="1500596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
        <p:nvSpPr>
          <p:cNvPr id="4" name="Rectangle 3"/>
          <p:cNvSpPr/>
          <p:nvPr/>
        </p:nvSpPr>
        <p:spPr>
          <a:xfrm>
            <a:off x="395536" y="1188367"/>
            <a:ext cx="10374064" cy="1200329"/>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The key here is to select the correct shell</a:t>
            </a:r>
          </a:p>
          <a:p>
            <a:pPr marL="800100" lvl="1" indent="-342900">
              <a:buFontTx/>
              <a:buChar char="-"/>
            </a:pPr>
            <a:r>
              <a:rPr lang="en-GB" sz="2400" dirty="0" smtClean="0">
                <a:latin typeface="Courier New" panose="02070309020205020404" pitchFamily="49" charset="0"/>
                <a:cs typeface="Courier New" panose="02070309020205020404" pitchFamily="49" charset="0"/>
              </a:rPr>
              <a:t>Windows users have four options</a:t>
            </a:r>
          </a:p>
          <a:p>
            <a:pPr marL="1257300" lvl="2" indent="-342900">
              <a:buFontTx/>
              <a:buChar char="-"/>
            </a:pPr>
            <a:r>
              <a:rPr lang="en-GB" sz="2400" dirty="0" smtClean="0">
                <a:latin typeface="Courier New" panose="02070309020205020404" pitchFamily="49" charset="0"/>
                <a:cs typeface="Courier New" panose="02070309020205020404" pitchFamily="49" charset="0"/>
              </a:rPr>
              <a:t>Only one of these is correct</a:t>
            </a:r>
          </a:p>
        </p:txBody>
      </p:sp>
    </p:spTree>
    <p:extLst>
      <p:ext uri="{BB962C8B-B14F-4D97-AF65-F5344CB8AC3E}">
        <p14:creationId xmlns:p14="http://schemas.microsoft.com/office/powerpoint/2010/main" val="192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0" y="0"/>
            <a:ext cx="12192000" cy="6858000"/>
          </a:xfrm>
          <a:prstGeom prst="rect">
            <a:avLst/>
          </a:prstGeom>
        </p:spPr>
      </p:pic>
    </p:spTree>
    <p:extLst>
      <p:ext uri="{BB962C8B-B14F-4D97-AF65-F5344CB8AC3E}">
        <p14:creationId xmlns:p14="http://schemas.microsoft.com/office/powerpoint/2010/main" val="291615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798"/>
          <a:stretch/>
        </p:blipFill>
        <p:spPr>
          <a:xfrm>
            <a:off x="-71120" y="-10160"/>
            <a:ext cx="12283440" cy="6881630"/>
          </a:xfrm>
          <a:prstGeom prst="rect">
            <a:avLst/>
          </a:prstGeom>
        </p:spPr>
      </p:pic>
    </p:spTree>
    <p:extLst>
      <p:ext uri="{BB962C8B-B14F-4D97-AF65-F5344CB8AC3E}">
        <p14:creationId xmlns:p14="http://schemas.microsoft.com/office/powerpoint/2010/main" val="3476626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_Users_Workshop/T_L_workshop/reproducible-workflows - master - RStudio"/>
          <p:cNvPicPr>
            <a:picLocks noChangeAspect="1"/>
          </p:cNvPicPr>
          <p:nvPr/>
        </p:nvPicPr>
        <p:blipFill rotWithShape="1">
          <a:blip r:embed="rId3">
            <a:extLst>
              <a:ext uri="{28A0092B-C50C-407E-A947-70E740481C1C}">
                <a14:useLocalDpi xmlns:a14="http://schemas.microsoft.com/office/drawing/2010/main" val="0"/>
              </a:ext>
            </a:extLst>
          </a:blip>
          <a:srcRect l="33624" t="26885" r="33313" b="12785"/>
          <a:stretch/>
        </p:blipFill>
        <p:spPr>
          <a:xfrm>
            <a:off x="543559" y="1691639"/>
            <a:ext cx="4659051" cy="459740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6768" t="44588" r="66444" b="11991"/>
          <a:stretch/>
        </p:blipFill>
        <p:spPr>
          <a:xfrm>
            <a:off x="6761478" y="1691661"/>
            <a:ext cx="4659051" cy="4597379"/>
          </a:xfrm>
          <a:prstGeom prst="rect">
            <a:avLst/>
          </a:prstGeom>
        </p:spPr>
      </p:pic>
      <p:sp>
        <p:nvSpPr>
          <p:cNvPr id="6" name="TextBox 5"/>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Tree>
    <p:extLst>
      <p:ext uri="{BB962C8B-B14F-4D97-AF65-F5344CB8AC3E}">
        <p14:creationId xmlns:p14="http://schemas.microsoft.com/office/powerpoint/2010/main" val="2219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
        <p:nvSpPr>
          <p:cNvPr id="7" name="Rectangle 6"/>
          <p:cNvSpPr/>
          <p:nvPr/>
        </p:nvSpPr>
        <p:spPr>
          <a:xfrm>
            <a:off x="395536" y="1188367"/>
            <a:ext cx="10374064" cy="830997"/>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Setup a version control R project to interface with the newly created repository</a:t>
            </a:r>
          </a:p>
        </p:txBody>
      </p:sp>
    </p:spTree>
    <p:extLst>
      <p:ext uri="{BB962C8B-B14F-4D97-AF65-F5344CB8AC3E}">
        <p14:creationId xmlns:p14="http://schemas.microsoft.com/office/powerpoint/2010/main" val="166897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a:xfrm>
            <a:off x="0" y="0"/>
            <a:ext cx="12192000" cy="7588250"/>
          </a:xfrm>
          <a:prstGeom prst="rect">
            <a:avLst/>
          </a:prstGeom>
        </p:spPr>
      </p:pic>
    </p:spTree>
    <p:extLst>
      <p:ext uri="{BB962C8B-B14F-4D97-AF65-F5344CB8AC3E}">
        <p14:creationId xmlns:p14="http://schemas.microsoft.com/office/powerpoint/2010/main" val="2431206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303"/>
          <a:stretch/>
        </p:blipFill>
        <p:spPr>
          <a:xfrm>
            <a:off x="0" y="0"/>
            <a:ext cx="12192000" cy="7634520"/>
          </a:xfrm>
          <a:prstGeom prst="rect">
            <a:avLst/>
          </a:prstGeom>
        </p:spPr>
      </p:pic>
    </p:spTree>
    <p:extLst>
      <p:ext uri="{BB962C8B-B14F-4D97-AF65-F5344CB8AC3E}">
        <p14:creationId xmlns:p14="http://schemas.microsoft.com/office/powerpoint/2010/main" val="3678811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How is research presented?</a:t>
            </a:r>
          </a:p>
        </p:txBody>
      </p:sp>
      <p:grpSp>
        <p:nvGrpSpPr>
          <p:cNvPr id="20" name="Group 19"/>
          <p:cNvGrpSpPr/>
          <p:nvPr/>
        </p:nvGrpSpPr>
        <p:grpSpPr>
          <a:xfrm>
            <a:off x="548640" y="1330946"/>
            <a:ext cx="2245360" cy="3501863"/>
            <a:chOff x="670560" y="1412240"/>
            <a:chExt cx="2245360" cy="3501863"/>
          </a:xfrm>
        </p:grpSpPr>
        <p:pic>
          <p:nvPicPr>
            <p:cNvPr id="4" name="Picture 3"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 y="1740515"/>
              <a:ext cx="2245360" cy="3173588"/>
            </a:xfrm>
            <a:prstGeom prst="rect">
              <a:avLst/>
            </a:prstGeom>
          </p:spPr>
        </p:pic>
        <p:sp>
          <p:nvSpPr>
            <p:cNvPr id="10" name="TextBox 9"/>
            <p:cNvSpPr txBox="1"/>
            <p:nvPr/>
          </p:nvSpPr>
          <p:spPr>
            <a:xfrm>
              <a:off x="690880" y="1412240"/>
              <a:ext cx="2225040"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Papers</a:t>
              </a:r>
              <a:endParaRPr lang="en-GB"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9701258" y="391893"/>
            <a:ext cx="1963793" cy="3087527"/>
            <a:chOff x="2285733" y="3376128"/>
            <a:chExt cx="1963793" cy="3087527"/>
          </a:xfrm>
        </p:grpSpPr>
        <p:pic>
          <p:nvPicPr>
            <p:cNvPr id="9" name="Picture 8"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734" y="3704403"/>
              <a:ext cx="1963792" cy="2759252"/>
            </a:xfrm>
            <a:prstGeom prst="rect">
              <a:avLst/>
            </a:prstGeom>
          </p:spPr>
        </p:pic>
        <p:sp>
          <p:nvSpPr>
            <p:cNvPr id="11" name="TextBox 10"/>
            <p:cNvSpPr txBox="1"/>
            <p:nvPr/>
          </p:nvSpPr>
          <p:spPr>
            <a:xfrm>
              <a:off x="2285733" y="3376128"/>
              <a:ext cx="196379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Theses</a:t>
              </a:r>
              <a:endParaRPr lang="en-GB" b="1" dirty="0">
                <a:latin typeface="Courier New" panose="02070309020205020404" pitchFamily="49" charset="0"/>
                <a:cs typeface="Courier New" panose="02070309020205020404" pitchFamily="49" charset="0"/>
              </a:endParaRPr>
            </a:p>
          </p:txBody>
        </p:sp>
      </p:grpSp>
      <p:grpSp>
        <p:nvGrpSpPr>
          <p:cNvPr id="19" name="Group 18"/>
          <p:cNvGrpSpPr/>
          <p:nvPr/>
        </p:nvGrpSpPr>
        <p:grpSpPr>
          <a:xfrm>
            <a:off x="3801652" y="1268819"/>
            <a:ext cx="3843932" cy="2267001"/>
            <a:chOff x="4704080" y="1411823"/>
            <a:chExt cx="3843932" cy="2267001"/>
          </a:xfrm>
        </p:grpSpPr>
        <p:pic>
          <p:nvPicPr>
            <p:cNvPr id="8" name="Picture 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4081" y="1810301"/>
              <a:ext cx="3843931" cy="1868523"/>
            </a:xfrm>
            <a:prstGeom prst="rect">
              <a:avLst/>
            </a:prstGeom>
          </p:spPr>
        </p:pic>
        <p:sp>
          <p:nvSpPr>
            <p:cNvPr id="12" name="TextBox 11"/>
            <p:cNvSpPr txBox="1"/>
            <p:nvPr/>
          </p:nvSpPr>
          <p:spPr>
            <a:xfrm>
              <a:off x="4704080" y="1411823"/>
              <a:ext cx="3843931"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Books</a:t>
              </a:r>
              <a:endParaRPr lang="en-GB" b="1" dirty="0">
                <a:latin typeface="Courier New" panose="02070309020205020404" pitchFamily="49" charset="0"/>
                <a:cs typeface="Courier New" panose="02070309020205020404" pitchFamily="49" charset="0"/>
              </a:endParaRPr>
            </a:p>
          </p:txBody>
        </p:sp>
      </p:grpSp>
      <p:grpSp>
        <p:nvGrpSpPr>
          <p:cNvPr id="16" name="Group 15"/>
          <p:cNvGrpSpPr/>
          <p:nvPr/>
        </p:nvGrpSpPr>
        <p:grpSpPr>
          <a:xfrm>
            <a:off x="7870917" y="3535820"/>
            <a:ext cx="2096043" cy="3062132"/>
            <a:chOff x="8929247" y="1262274"/>
            <a:chExt cx="2096043" cy="3062132"/>
          </a:xfrm>
        </p:grpSpPr>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9248" y="1612546"/>
              <a:ext cx="2096042" cy="2711860"/>
            </a:xfrm>
            <a:prstGeom prst="rect">
              <a:avLst/>
            </a:prstGeom>
          </p:spPr>
        </p:pic>
        <p:sp>
          <p:nvSpPr>
            <p:cNvPr id="13" name="TextBox 12"/>
            <p:cNvSpPr txBox="1"/>
            <p:nvPr/>
          </p:nvSpPr>
          <p:spPr>
            <a:xfrm>
              <a:off x="8929247" y="1262274"/>
              <a:ext cx="209604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Posters</a:t>
              </a:r>
              <a:endParaRPr lang="en-GB" b="1" dirty="0">
                <a:latin typeface="Courier New" panose="02070309020205020404" pitchFamily="49" charset="0"/>
                <a:cs typeface="Courier New" panose="02070309020205020404" pitchFamily="49" charset="0"/>
              </a:endParaRPr>
            </a:p>
          </p:txBody>
        </p:sp>
      </p:grpSp>
      <p:grpSp>
        <p:nvGrpSpPr>
          <p:cNvPr id="17" name="Group 16"/>
          <p:cNvGrpSpPr/>
          <p:nvPr/>
        </p:nvGrpSpPr>
        <p:grpSpPr>
          <a:xfrm>
            <a:off x="3142136" y="4349497"/>
            <a:ext cx="3399980" cy="2356103"/>
            <a:chOff x="6475688" y="4501897"/>
            <a:chExt cx="3399980" cy="2356103"/>
          </a:xfrm>
        </p:grpSpPr>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5688" y="4871229"/>
              <a:ext cx="3399980" cy="1986771"/>
            </a:xfrm>
            <a:prstGeom prst="rect">
              <a:avLst/>
            </a:prstGeom>
          </p:spPr>
        </p:pic>
        <p:sp>
          <p:nvSpPr>
            <p:cNvPr id="15" name="TextBox 14"/>
            <p:cNvSpPr txBox="1"/>
            <p:nvPr/>
          </p:nvSpPr>
          <p:spPr>
            <a:xfrm>
              <a:off x="6475688" y="4501897"/>
              <a:ext cx="3399979"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Talks</a:t>
              </a:r>
              <a:endParaRPr lang="en-GB"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1140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049"/>
          <a:stretch/>
        </p:blipFill>
        <p:spPr>
          <a:xfrm>
            <a:off x="60960" y="0"/>
            <a:ext cx="12131040" cy="7557713"/>
          </a:xfrm>
          <a:prstGeom prst="rect">
            <a:avLst/>
          </a:prstGeom>
        </p:spPr>
      </p:pic>
    </p:spTree>
    <p:extLst>
      <p:ext uri="{BB962C8B-B14F-4D97-AF65-F5344CB8AC3E}">
        <p14:creationId xmlns:p14="http://schemas.microsoft.com/office/powerpoint/2010/main" val="624059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a:xfrm>
            <a:off x="0" y="0"/>
            <a:ext cx="12192000" cy="7588250"/>
          </a:xfrm>
          <a:prstGeom prst="rect">
            <a:avLst/>
          </a:prstGeom>
        </p:spPr>
      </p:pic>
    </p:spTree>
    <p:extLst>
      <p:ext uri="{BB962C8B-B14F-4D97-AF65-F5344CB8AC3E}">
        <p14:creationId xmlns:p14="http://schemas.microsoft.com/office/powerpoint/2010/main" val="1054390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From the people who brought you…..</a:t>
            </a:r>
          </a:p>
          <a:p>
            <a:endParaRPr lang="en-GB" sz="4400" b="1" dirty="0">
              <a:latin typeface="Garamond" panose="02020404030301010803"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3" y="1214307"/>
            <a:ext cx="2333300" cy="3212869"/>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530" y="3244037"/>
            <a:ext cx="2369949" cy="337168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570" y="3724309"/>
            <a:ext cx="2150057" cy="3029627"/>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0937" y="3522969"/>
            <a:ext cx="2357732" cy="3335031"/>
          </a:xfrm>
          <a:prstGeom prst="rect">
            <a:avLst/>
          </a:prstGeom>
        </p:spPr>
      </p:pic>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2782" y="1238736"/>
            <a:ext cx="2247788" cy="3164005"/>
          </a:xfrm>
          <a:prstGeom prst="rect">
            <a:avLst/>
          </a:prstGeom>
        </p:spPr>
      </p:pic>
      <p:pic>
        <p:nvPicPr>
          <p:cNvPr id="7" name="Picture 6"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9404" y="988374"/>
            <a:ext cx="2198922" cy="3200653"/>
          </a:xfrm>
          <a:prstGeom prst="rect">
            <a:avLst/>
          </a:prstGeom>
        </p:spPr>
      </p:pic>
    </p:spTree>
    <p:extLst>
      <p:ext uri="{BB962C8B-B14F-4D97-AF65-F5344CB8AC3E}">
        <p14:creationId xmlns:p14="http://schemas.microsoft.com/office/powerpoint/2010/main" val="415863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323439"/>
          </a:xfrm>
          <a:prstGeom prst="rect">
            <a:avLst/>
          </a:prstGeom>
          <a:noFill/>
        </p:spPr>
        <p:txBody>
          <a:bodyPr wrap="square" rtlCol="0">
            <a:spAutoFit/>
          </a:bodyPr>
          <a:lstStyle/>
          <a:p>
            <a:r>
              <a:rPr lang="en-GB" sz="4000" b="1" dirty="0" smtClean="0">
                <a:latin typeface="Garamond" panose="02020404030301010803" pitchFamily="18" charset="0"/>
              </a:rPr>
              <a:t>I know git, depending on what you mean by “know”</a:t>
            </a:r>
          </a:p>
          <a:p>
            <a:endParaRPr lang="en-GB" sz="4000" b="1" dirty="0">
              <a:latin typeface="Garamond" panose="02020404030301010803"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04" y="2066476"/>
            <a:ext cx="4762913" cy="463336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308" y="1884583"/>
            <a:ext cx="5947835" cy="4016719"/>
          </a:xfrm>
          <a:prstGeom prst="rect">
            <a:avLst/>
          </a:prstGeom>
        </p:spPr>
      </p:pic>
    </p:spTree>
    <p:extLst>
      <p:ext uri="{BB962C8B-B14F-4D97-AF65-F5344CB8AC3E}">
        <p14:creationId xmlns:p14="http://schemas.microsoft.com/office/powerpoint/2010/main" val="34420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323439"/>
          </a:xfrm>
          <a:prstGeom prst="rect">
            <a:avLst/>
          </a:prstGeom>
          <a:noFill/>
        </p:spPr>
        <p:txBody>
          <a:bodyPr wrap="square" rtlCol="0">
            <a:spAutoFit/>
          </a:bodyPr>
          <a:lstStyle/>
          <a:p>
            <a:r>
              <a:rPr lang="en-GB" sz="4000" b="1" dirty="0" smtClean="0">
                <a:latin typeface="Garamond" panose="02020404030301010803" pitchFamily="18" charset="0"/>
              </a:rPr>
              <a:t>JD speaks the truth</a:t>
            </a:r>
          </a:p>
          <a:p>
            <a:endParaRPr lang="en-GB" sz="4000" b="1" dirty="0">
              <a:latin typeface="Garamond" panose="02020404030301010803" pitchFamily="18" charset="0"/>
            </a:endParaRPr>
          </a:p>
        </p:txBody>
      </p:sp>
      <p:sp>
        <p:nvSpPr>
          <p:cNvPr id="6" name="Rectangle 5"/>
          <p:cNvSpPr/>
          <p:nvPr/>
        </p:nvSpPr>
        <p:spPr>
          <a:xfrm>
            <a:off x="599440" y="1624598"/>
            <a:ext cx="11318240" cy="4524315"/>
          </a:xfrm>
          <a:prstGeom prst="rect">
            <a:avLst/>
          </a:prstGeom>
        </p:spPr>
        <p:txBody>
          <a:bodyPr wrap="square">
            <a:spAutoFit/>
          </a:bodyPr>
          <a:lstStyle/>
          <a:p>
            <a:r>
              <a:rPr lang="en-US" sz="2400" b="1" dirty="0">
                <a:solidFill>
                  <a:srgbClr val="24292E"/>
                </a:solidFill>
                <a:latin typeface="Courier New" panose="02070309020205020404" pitchFamily="49" charset="0"/>
                <a:cs typeface="Courier New" panose="02070309020205020404" pitchFamily="49" charset="0"/>
              </a:rPr>
              <a:t>4</a:t>
            </a:r>
            <a:r>
              <a:rPr lang="en-US" sz="2400" b="1" dirty="0" smtClean="0">
                <a:solidFill>
                  <a:srgbClr val="24292E"/>
                </a:solidFill>
                <a:latin typeface="Courier New" panose="02070309020205020404" pitchFamily="49" charset="0"/>
                <a:cs typeface="Courier New" panose="02070309020205020404" pitchFamily="49" charset="0"/>
              </a:rPr>
              <a:t> main commands just to get started with……</a:t>
            </a:r>
          </a:p>
          <a:p>
            <a:endParaRPr lang="en-US" sz="2400" b="1" dirty="0" smtClean="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Add</a:t>
            </a:r>
            <a:r>
              <a:rPr lang="en-US" sz="2400" dirty="0">
                <a:solidFill>
                  <a:srgbClr val="24292E"/>
                </a:solidFill>
                <a:latin typeface="Courier New" panose="02070309020205020404" pitchFamily="49" charset="0"/>
                <a:cs typeface="Courier New" panose="02070309020205020404" pitchFamily="49" charset="0"/>
              </a:rPr>
              <a:t>: This is where you </a:t>
            </a:r>
            <a:r>
              <a:rPr lang="en-US" sz="2400" dirty="0" smtClean="0">
                <a:solidFill>
                  <a:srgbClr val="24292E"/>
                </a:solidFill>
                <a:latin typeface="Courier New" panose="02070309020205020404" pitchFamily="49" charset="0"/>
                <a:cs typeface="Courier New" panose="02070309020205020404" pitchFamily="49" charset="0"/>
              </a:rPr>
              <a:t>identify the files you wan to upload</a:t>
            </a:r>
          </a:p>
          <a:p>
            <a:pPr marL="342900" indent="-342900">
              <a:buFontTx/>
              <a:buChar char="-"/>
            </a:pPr>
            <a:endParaRPr lang="en-US" sz="2400" dirty="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Commit:</a:t>
            </a:r>
            <a:r>
              <a:rPr lang="en-US" sz="2400" dirty="0">
                <a:solidFill>
                  <a:srgbClr val="24292E"/>
                </a:solidFill>
                <a:latin typeface="Courier New" panose="02070309020205020404" pitchFamily="49" charset="0"/>
                <a:cs typeface="Courier New" panose="02070309020205020404" pitchFamily="49" charset="0"/>
              </a:rPr>
              <a:t> This is like </a:t>
            </a:r>
            <a:r>
              <a:rPr lang="en-US" sz="2400" dirty="0" smtClean="0">
                <a:solidFill>
                  <a:srgbClr val="24292E"/>
                </a:solidFill>
                <a:latin typeface="Courier New" panose="02070309020205020404" pitchFamily="49" charset="0"/>
                <a:cs typeface="Courier New" panose="02070309020205020404" pitchFamily="49" charset="0"/>
              </a:rPr>
              <a:t>“saving” </a:t>
            </a:r>
            <a:r>
              <a:rPr lang="en-US" sz="2400" dirty="0">
                <a:solidFill>
                  <a:srgbClr val="24292E"/>
                </a:solidFill>
                <a:latin typeface="Courier New" panose="02070309020205020404" pitchFamily="49" charset="0"/>
                <a:cs typeface="Courier New" panose="02070309020205020404" pitchFamily="49" charset="0"/>
              </a:rPr>
              <a:t>your work by creating a new version or </a:t>
            </a:r>
            <a:r>
              <a:rPr lang="en-US" sz="2400" dirty="0" smtClean="0">
                <a:solidFill>
                  <a:srgbClr val="24292E"/>
                </a:solidFill>
                <a:latin typeface="Courier New" panose="02070309020205020404" pitchFamily="49" charset="0"/>
                <a:cs typeface="Courier New" panose="02070309020205020404" pitchFamily="49" charset="0"/>
              </a:rPr>
              <a:t>copy</a:t>
            </a:r>
          </a:p>
          <a:p>
            <a:endParaRPr lang="en-US" sz="2400" dirty="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Push</a:t>
            </a:r>
            <a:r>
              <a:rPr lang="en-US" sz="2400" dirty="0">
                <a:solidFill>
                  <a:srgbClr val="24292E"/>
                </a:solidFill>
                <a:latin typeface="Courier New" panose="02070309020205020404" pitchFamily="49" charset="0"/>
                <a:cs typeface="Courier New" panose="02070309020205020404" pitchFamily="49" charset="0"/>
              </a:rPr>
              <a:t>: This is how you send files from your local project to the online </a:t>
            </a:r>
            <a:r>
              <a:rPr lang="en-US" sz="2400" dirty="0" smtClean="0">
                <a:solidFill>
                  <a:srgbClr val="24292E"/>
                </a:solidFill>
                <a:latin typeface="Courier New" panose="02070309020205020404" pitchFamily="49" charset="0"/>
                <a:cs typeface="Courier New" panose="02070309020205020404" pitchFamily="49" charset="0"/>
              </a:rPr>
              <a:t>repository</a:t>
            </a:r>
          </a:p>
          <a:p>
            <a:pPr marL="342900" indent="-342900">
              <a:buFontTx/>
              <a:buChar char="-"/>
            </a:pPr>
            <a:endParaRPr lang="en-US" sz="2400" dirty="0">
              <a:solidFill>
                <a:srgbClr val="24292E"/>
              </a:solidFill>
              <a:latin typeface="Courier New" panose="02070309020205020404" pitchFamily="49" charset="0"/>
              <a:cs typeface="Courier New" panose="02070309020205020404" pitchFamily="49" charset="0"/>
            </a:endParaRPr>
          </a:p>
          <a:p>
            <a:r>
              <a:rPr lang="en-US" sz="2400" b="1" dirty="0" smtClean="0">
                <a:solidFill>
                  <a:srgbClr val="24292E"/>
                </a:solidFill>
                <a:latin typeface="Courier New" panose="02070309020205020404" pitchFamily="49" charset="0"/>
                <a:cs typeface="Courier New" panose="02070309020205020404" pitchFamily="49" charset="0"/>
              </a:rPr>
              <a:t>- Pull</a:t>
            </a:r>
            <a:r>
              <a:rPr lang="en-US" sz="2400" dirty="0">
                <a:solidFill>
                  <a:srgbClr val="24292E"/>
                </a:solidFill>
                <a:latin typeface="Courier New" panose="02070309020205020404" pitchFamily="49" charset="0"/>
                <a:cs typeface="Courier New" panose="02070309020205020404" pitchFamily="49" charset="0"/>
              </a:rPr>
              <a:t>: This is how you get files from your online repository to your local </a:t>
            </a:r>
            <a:r>
              <a:rPr lang="en-US" sz="2400" dirty="0" smtClean="0">
                <a:solidFill>
                  <a:srgbClr val="24292E"/>
                </a:solidFill>
                <a:latin typeface="Courier New" panose="02070309020205020404" pitchFamily="49" charset="0"/>
                <a:cs typeface="Courier New" panose="02070309020205020404" pitchFamily="49" charset="0"/>
              </a:rPr>
              <a:t>project</a:t>
            </a:r>
            <a:endParaRPr lang="en-US" sz="2400" b="0" i="0" dirty="0">
              <a:solidFill>
                <a:srgbClr val="24292E"/>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3109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965200" y="281678"/>
            <a:ext cx="4500880" cy="6519457"/>
          </a:xfrm>
          <a:prstGeom prst="rect">
            <a:avLst/>
          </a:prstGeom>
        </p:spPr>
      </p:pic>
      <p:sp>
        <p:nvSpPr>
          <p:cNvPr id="3" name="TextBox 2"/>
          <p:cNvSpPr txBox="1"/>
          <p:nvPr/>
        </p:nvSpPr>
        <p:spPr>
          <a:xfrm>
            <a:off x="7538720" y="6410960"/>
            <a:ext cx="4572000" cy="369332"/>
          </a:xfrm>
          <a:prstGeom prst="rect">
            <a:avLst/>
          </a:prstGeom>
          <a:noFill/>
        </p:spPr>
        <p:txBody>
          <a:bodyPr wrap="square" rtlCol="0">
            <a:spAutoFit/>
          </a:bodyPr>
          <a:lstStyle/>
          <a:p>
            <a:pPr algn="r"/>
            <a:r>
              <a:rPr lang="en-GB" dirty="0">
                <a:latin typeface="Courier New" panose="02070309020205020404" pitchFamily="49" charset="0"/>
                <a:cs typeface="Courier New" panose="02070309020205020404" pitchFamily="49" charset="0"/>
                <a:hlinkClick r:id="rId2"/>
              </a:rPr>
              <a:t>https://xkcd.com/1597/</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924350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Obviously there are others</a:t>
            </a:r>
            <a:endParaRPr lang="en-GB" sz="4000" b="1" dirty="0">
              <a:latin typeface="Garamond" panose="02020404030301010803" pitchFamily="18" charset="0"/>
            </a:endParaRPr>
          </a:p>
        </p:txBody>
      </p:sp>
      <p:sp>
        <p:nvSpPr>
          <p:cNvPr id="6" name="Rectangle 5"/>
          <p:cNvSpPr/>
          <p:nvPr/>
        </p:nvSpPr>
        <p:spPr>
          <a:xfrm>
            <a:off x="599440" y="1462038"/>
            <a:ext cx="11318240" cy="5262979"/>
          </a:xfrm>
          <a:prstGeom prst="rect">
            <a:avLst/>
          </a:prstGeom>
        </p:spPr>
        <p:txBody>
          <a:bodyPr wrap="square">
            <a:spAutoFit/>
          </a:bodyPr>
          <a:lstStyle/>
          <a:p>
            <a:r>
              <a:rPr lang="en-US" sz="2400" b="0" i="0" dirty="0" err="1" smtClean="0">
                <a:solidFill>
                  <a:srgbClr val="24292E"/>
                </a:solidFill>
                <a:effectLst/>
                <a:latin typeface="Courier New" panose="02070309020205020404" pitchFamily="49" charset="0"/>
                <a:cs typeface="Courier New" panose="02070309020205020404" pitchFamily="49" charset="0"/>
              </a:rPr>
              <a:t>Initialise</a:t>
            </a:r>
            <a:endParaRPr lang="en-US" sz="2400" b="0" i="0" dirty="0" smtClean="0">
              <a:solidFill>
                <a:srgbClr val="24292E"/>
              </a:solidFill>
              <a:effectLst/>
              <a:latin typeface="Courier New" panose="02070309020205020404" pitchFamily="49" charset="0"/>
              <a:cs typeface="Courier New" panose="02070309020205020404" pitchFamily="49" charset="0"/>
            </a:endParaRP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Checkout</a:t>
            </a:r>
          </a:p>
          <a:p>
            <a:r>
              <a:rPr lang="en-US" sz="2400" b="0" i="0" dirty="0">
                <a:solidFill>
                  <a:srgbClr val="24292E"/>
                </a:solidFill>
                <a:effectLst/>
                <a:latin typeface="Courier New" panose="02070309020205020404" pitchFamily="49" charset="0"/>
                <a:cs typeface="Courier New" panose="02070309020205020404" pitchFamily="49" charset="0"/>
              </a:rPr>
              <a:t>	</a:t>
            </a:r>
            <a:r>
              <a:rPr lang="en-US" sz="2400" b="0" i="0" dirty="0" smtClean="0">
                <a:solidFill>
                  <a:srgbClr val="24292E"/>
                </a:solidFill>
                <a:effectLst/>
                <a:latin typeface="Courier New" panose="02070309020205020404" pitchFamily="49" charset="0"/>
                <a:cs typeface="Courier New" panose="02070309020205020404" pitchFamily="49" charset="0"/>
              </a:rPr>
              <a:t>	Clone	</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Fork</a:t>
            </a:r>
            <a:endParaRPr lang="en-US" sz="2400" b="0" i="0" dirty="0" smtClean="0">
              <a:solidFill>
                <a:srgbClr val="24292E"/>
              </a:solidFill>
              <a:effectLst/>
              <a:latin typeface="Courier New" panose="02070309020205020404" pitchFamily="49" charset="0"/>
              <a:cs typeface="Courier New" panose="02070309020205020404" pitchFamily="49" charset="0"/>
            </a:endParaRPr>
          </a:p>
          <a:p>
            <a:r>
              <a:rPr lang="en-US" sz="2400" b="0" i="0" dirty="0">
                <a:solidFill>
                  <a:srgbClr val="24292E"/>
                </a:solidFill>
                <a:effectLst/>
                <a:latin typeface="Courier New" panose="02070309020205020404" pitchFamily="49" charset="0"/>
                <a:cs typeface="Courier New" panose="02070309020205020404" pitchFamily="49" charset="0"/>
              </a:rPr>
              <a:t>	</a:t>
            </a:r>
            <a:r>
              <a:rPr lang="en-US" sz="2400" b="0" i="0" dirty="0" smtClean="0">
                <a:solidFill>
                  <a:srgbClr val="24292E"/>
                </a:solidFill>
                <a:effectLst/>
                <a:latin typeface="Courier New" panose="02070309020205020404" pitchFamily="49" charset="0"/>
                <a:cs typeface="Courier New" panose="02070309020205020404" pitchFamily="49" charset="0"/>
              </a:rPr>
              <a:t>			Branch</a:t>
            </a:r>
          </a:p>
          <a:p>
            <a:r>
              <a:rPr lang="en-US" sz="2400" dirty="0" smtClean="0">
                <a:solidFill>
                  <a:srgbClr val="24292E"/>
                </a:solidFill>
                <a:latin typeface="Courier New" panose="02070309020205020404" pitchFamily="49" charset="0"/>
                <a:cs typeface="Courier New" panose="02070309020205020404" pitchFamily="49" charset="0"/>
              </a:rPr>
              <a:t>					Master</a:t>
            </a:r>
          </a:p>
          <a:p>
            <a:r>
              <a:rPr lang="en-US" sz="2400" dirty="0" smtClean="0">
                <a:solidFill>
                  <a:srgbClr val="24292E"/>
                </a:solidFill>
                <a:latin typeface="Courier New" panose="02070309020205020404" pitchFamily="49" charset="0"/>
                <a:cs typeface="Courier New" panose="02070309020205020404" pitchFamily="49" charset="0"/>
              </a:rPr>
              <a:t>Index					</a:t>
            </a:r>
            <a:r>
              <a:rPr lang="en-US" sz="2400" b="0" i="0" dirty="0" smtClean="0">
                <a:solidFill>
                  <a:srgbClr val="24292E"/>
                </a:solidFill>
                <a:effectLst/>
                <a:latin typeface="Courier New" panose="02070309020205020404" pitchFamily="49" charset="0"/>
                <a:cs typeface="Courier New" panose="02070309020205020404" pitchFamily="49" charset="0"/>
              </a:rPr>
              <a:t>	Head					</a:t>
            </a:r>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Merge						Stage</a:t>
            </a:r>
          </a:p>
          <a:p>
            <a:r>
              <a:rPr lang="en-US" sz="2400" b="0" i="0" dirty="0" smtClean="0">
                <a:solidFill>
                  <a:srgbClr val="24292E"/>
                </a:solidFill>
                <a:effectLst/>
                <a:latin typeface="Courier New" panose="02070309020205020404" pitchFamily="49" charset="0"/>
                <a:cs typeface="Courier New" panose="02070309020205020404" pitchFamily="49" charset="0"/>
              </a:rPr>
              <a:t>		Issue						Fetch</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Clean						Check</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Status												Commit message </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Working directory											</a:t>
            </a:r>
            <a:endParaRPr lang="en-US" sz="2400" b="0" i="0" dirty="0">
              <a:solidFill>
                <a:srgbClr val="24292E"/>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294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153" y="17848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a:t>
            </a:r>
            <a:endParaRPr lang="en-GB" sz="4000" b="1" dirty="0">
              <a:latin typeface="Garamond" panose="02020404030301010803" pitchFamily="18" charset="0"/>
            </a:endParaRPr>
          </a:p>
        </p:txBody>
      </p:sp>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Branch</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0996613" cy="3772227"/>
          </a:xfrm>
          <a:prstGeom prst="rect">
            <a:avLst/>
          </a:prstGeom>
        </p:spPr>
      </p:pic>
    </p:spTree>
    <p:extLst>
      <p:ext uri="{BB962C8B-B14F-4D97-AF65-F5344CB8AC3E}">
        <p14:creationId xmlns:p14="http://schemas.microsoft.com/office/powerpoint/2010/main" val="165835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Commit</a:t>
            </a:r>
            <a:endParaRPr lang="en-GB" sz="4000" b="1" dirty="0">
              <a:latin typeface="Garamond" panose="02020404030301010803" pitchFamily="18" charset="0"/>
            </a:endParaRP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259525" cy="3646487"/>
          </a:xfrm>
          <a:prstGeom prst="rect">
            <a:avLst/>
          </a:prstGeom>
        </p:spPr>
      </p:pic>
    </p:spTree>
    <p:extLst>
      <p:ext uri="{BB962C8B-B14F-4D97-AF65-F5344CB8AC3E}">
        <p14:creationId xmlns:p14="http://schemas.microsoft.com/office/powerpoint/2010/main" val="3666730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Pull request</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202371" cy="3577901"/>
          </a:xfrm>
          <a:prstGeom prst="rect">
            <a:avLst/>
          </a:prstGeom>
        </p:spPr>
      </p:pic>
    </p:spTree>
    <p:extLst>
      <p:ext uri="{BB962C8B-B14F-4D97-AF65-F5344CB8AC3E}">
        <p14:creationId xmlns:p14="http://schemas.microsoft.com/office/powerpoint/2010/main" val="3818098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a:t>
            </a:r>
          </a:p>
        </p:txBody>
      </p:sp>
      <p:pic>
        <p:nvPicPr>
          <p:cNvPr id="3" name="Picture 4" descr="https://ourcodingclub.github.io/img/tidy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673" y="1905221"/>
            <a:ext cx="9001760" cy="48670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582993" y="4055374"/>
            <a:ext cx="3283887" cy="954501"/>
            <a:chOff x="8582993" y="4055374"/>
            <a:chExt cx="3283887" cy="954501"/>
          </a:xfrm>
        </p:grpSpPr>
        <p:pic>
          <p:nvPicPr>
            <p:cNvPr id="12" name="Picture 11"/>
            <p:cNvPicPr>
              <a:picLocks noChangeAspect="1"/>
            </p:cNvPicPr>
            <p:nvPr/>
          </p:nvPicPr>
          <p:blipFill rotWithShape="1">
            <a:blip r:embed="rId3"/>
            <a:srcRect t="45905" b="37715"/>
            <a:stretch/>
          </p:blipFill>
          <p:spPr>
            <a:xfrm rot="185610">
              <a:off x="8582993" y="4226559"/>
              <a:ext cx="2920237" cy="46736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2379" y="4055374"/>
              <a:ext cx="954501" cy="954501"/>
            </a:xfrm>
            <a:prstGeom prst="rect">
              <a:avLst/>
            </a:prstGeom>
            <a:solidFill>
              <a:schemeClr val="tx1"/>
            </a:solidFill>
          </p:spPr>
        </p:pic>
      </p:grpSp>
    </p:spTree>
    <p:extLst>
      <p:ext uri="{BB962C8B-B14F-4D97-AF65-F5344CB8AC3E}">
        <p14:creationId xmlns:p14="http://schemas.microsoft.com/office/powerpoint/2010/main" val="40265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Review</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0985183" cy="3577901"/>
          </a:xfrm>
          <a:prstGeom prst="rect">
            <a:avLst/>
          </a:prstGeom>
        </p:spPr>
      </p:pic>
    </p:spTree>
    <p:extLst>
      <p:ext uri="{BB962C8B-B14F-4D97-AF65-F5344CB8AC3E}">
        <p14:creationId xmlns:p14="http://schemas.microsoft.com/office/powerpoint/2010/main" val="2093546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Deploy</a:t>
            </a:r>
            <a:endParaRPr lang="en-GB" sz="4000" b="1" dirty="0">
              <a:latin typeface="Garamond" panose="02020404030301010803" pitchFamily="18" charset="0"/>
            </a:endParaRP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99" y="1799999"/>
            <a:ext cx="10882304" cy="3623624"/>
          </a:xfrm>
          <a:prstGeom prst="rect">
            <a:avLst/>
          </a:prstGeom>
        </p:spPr>
      </p:pic>
    </p:spTree>
    <p:extLst>
      <p:ext uri="{BB962C8B-B14F-4D97-AF65-F5344CB8AC3E}">
        <p14:creationId xmlns:p14="http://schemas.microsoft.com/office/powerpoint/2010/main" val="3917702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Merge</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053769" cy="3646487"/>
          </a:xfrm>
          <a:prstGeom prst="rect">
            <a:avLst/>
          </a:prstGeom>
        </p:spPr>
      </p:pic>
    </p:spTree>
    <p:extLst>
      <p:ext uri="{BB962C8B-B14F-4D97-AF65-F5344CB8AC3E}">
        <p14:creationId xmlns:p14="http://schemas.microsoft.com/office/powerpoint/2010/main" val="38583162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Finishing up</a:t>
            </a:r>
          </a:p>
          <a:p>
            <a:endParaRPr lang="en-GB" sz="4400" b="1" dirty="0">
              <a:latin typeface="Garamond" panose="02020404030301010803" pitchFamily="18" charset="0"/>
            </a:endParaRPr>
          </a:p>
        </p:txBody>
      </p:sp>
      <p:pic>
        <p:nvPicPr>
          <p:cNvPr id="3" name="Picture 2">
            <a:hlinkClick r:id="rId3"/>
          </p:cNvPr>
          <p:cNvPicPr>
            <a:picLocks noChangeAspect="1"/>
          </p:cNvPicPr>
          <p:nvPr/>
        </p:nvPicPr>
        <p:blipFill rotWithShape="1">
          <a:blip r:embed="rId4"/>
          <a:srcRect t="15906"/>
          <a:stretch/>
        </p:blipFill>
        <p:spPr>
          <a:xfrm>
            <a:off x="3741366" y="1071142"/>
            <a:ext cx="5027496" cy="5786858"/>
          </a:xfrm>
          <a:prstGeom prst="rect">
            <a:avLst/>
          </a:prstGeom>
        </p:spPr>
      </p:pic>
    </p:spTree>
    <p:extLst>
      <p:ext uri="{BB962C8B-B14F-4D97-AF65-F5344CB8AC3E}">
        <p14:creationId xmlns:p14="http://schemas.microsoft.com/office/powerpoint/2010/main" val="3392061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Try it for yourself: Tasks 1-3 </a:t>
            </a:r>
            <a:endParaRPr lang="en-GB" sz="4000" b="1" dirty="0">
              <a:latin typeface="Garamond" panose="02020404030301010803" pitchFamily="18" charset="0"/>
            </a:endParaRPr>
          </a:p>
        </p:txBody>
      </p:sp>
      <p:pic>
        <p:nvPicPr>
          <p:cNvPr id="1028" name="Picture 4" descr="Image result for open science mooc">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815" y="1458912"/>
            <a:ext cx="7705725"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217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Sounds complicated</a:t>
            </a:r>
          </a:p>
          <a:p>
            <a:endParaRPr lang="en-GB" sz="4400" b="1" dirty="0">
              <a:latin typeface="Garamond" panose="02020404030301010803" pitchFamily="18" charset="0"/>
            </a:endParaRPr>
          </a:p>
        </p:txBody>
      </p:sp>
      <p:sp>
        <p:nvSpPr>
          <p:cNvPr id="4" name="Rectangle 3"/>
          <p:cNvSpPr/>
          <p:nvPr/>
        </p:nvSpPr>
        <p:spPr>
          <a:xfrm>
            <a:off x="395536" y="1188367"/>
            <a:ext cx="10374064" cy="1200329"/>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It isn’t</a:t>
            </a:r>
            <a:endParaRPr lang="en-GB" sz="2400" dirty="0">
              <a:latin typeface="Courier New" panose="02070309020205020404" pitchFamily="49" charset="0"/>
              <a:cs typeface="Courier New" panose="02070309020205020404" pitchFamily="49" charset="0"/>
            </a:endParaRPr>
          </a:p>
          <a:p>
            <a:pPr marL="342900" indent="-342900">
              <a:buFontTx/>
              <a:buChar char="-"/>
            </a:pPr>
            <a:r>
              <a:rPr lang="en-GB" sz="2400" dirty="0" smtClean="0">
                <a:latin typeface="Courier New" panose="02070309020205020404" pitchFamily="49" charset="0"/>
                <a:cs typeface="Courier New" panose="02070309020205020404" pitchFamily="49" charset="0"/>
              </a:rPr>
              <a:t>To get up and running takes only a few steps</a:t>
            </a:r>
            <a:endParaRPr lang="en-GB" sz="2400" dirty="0">
              <a:latin typeface="Courier New" panose="02070309020205020404" pitchFamily="49" charset="0"/>
              <a:cs typeface="Courier New" panose="02070309020205020404" pitchFamily="49" charset="0"/>
            </a:endParaRPr>
          </a:p>
          <a:p>
            <a:pPr marL="342900" indent="-342900">
              <a:buFontTx/>
              <a:buChar char="-"/>
            </a:pPr>
            <a:r>
              <a:rPr lang="en-GB" sz="2400" dirty="0" smtClean="0">
                <a:latin typeface="Courier New" panose="02070309020205020404" pitchFamily="49" charset="0"/>
                <a:cs typeface="Courier New" panose="02070309020205020404" pitchFamily="49" charset="0"/>
              </a:rPr>
              <a:t>Any idiot could do it….</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720" y="2354999"/>
            <a:ext cx="6589645" cy="4244506"/>
          </a:xfrm>
          <a:prstGeom prst="rect">
            <a:avLst/>
          </a:prstGeom>
        </p:spPr>
      </p:pic>
    </p:spTree>
    <p:extLst>
      <p:ext uri="{BB962C8B-B14F-4D97-AF65-F5344CB8AC3E}">
        <p14:creationId xmlns:p14="http://schemas.microsoft.com/office/powerpoint/2010/main" val="23248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What is git, gist, GitHub?</a:t>
            </a:r>
          </a:p>
          <a:p>
            <a:endParaRPr lang="en-GB" sz="4400" b="1" dirty="0">
              <a:latin typeface="Garamond" panose="02020404030301010803" pitchFamily="18" charset="0"/>
            </a:endParaRPr>
          </a:p>
        </p:txBody>
      </p:sp>
      <p:sp>
        <p:nvSpPr>
          <p:cNvPr id="4" name="Rectangle 3"/>
          <p:cNvSpPr/>
          <p:nvPr/>
        </p:nvSpPr>
        <p:spPr>
          <a:xfrm>
            <a:off x="1019086" y="1247533"/>
            <a:ext cx="10952197" cy="5632311"/>
          </a:xfrm>
          <a:prstGeom prst="rect">
            <a:avLst/>
          </a:prstGeom>
        </p:spPr>
        <p:txBody>
          <a:bodyPr wrap="square">
            <a:spAutoFit/>
          </a:bodyPr>
          <a:lstStyle/>
          <a:p>
            <a:pPr algn="just"/>
            <a:r>
              <a:rPr lang="en-US" sz="2400" dirty="0" err="1">
                <a:latin typeface="Courier New" panose="02070309020205020404" pitchFamily="49" charset="0"/>
                <a:cs typeface="Courier New" panose="02070309020205020404" pitchFamily="49" charset="0"/>
              </a:rPr>
              <a:t>g</a:t>
            </a:r>
            <a:r>
              <a:rPr lang="en-US" sz="2400" dirty="0" err="1" smtClean="0">
                <a:latin typeface="Courier New" panose="02070309020205020404" pitchFamily="49" charset="0"/>
                <a:cs typeface="Courier New" panose="02070309020205020404" pitchFamily="49" charset="0"/>
              </a:rPr>
              <a:t>it</a:t>
            </a:r>
            <a:r>
              <a:rPr lang="en-US" sz="2400" dirty="0" smtClean="0">
                <a:latin typeface="Courier New" panose="02070309020205020404" pitchFamily="49" charset="0"/>
                <a:cs typeface="Courier New" panose="02070309020205020404" pitchFamily="49" charset="0"/>
              </a:rPr>
              <a:t> is a version control system</a:t>
            </a:r>
          </a:p>
          <a:p>
            <a:pPr marL="342900" indent="-342900" algn="just">
              <a:buFontTx/>
              <a:buChar char="-"/>
            </a:pPr>
            <a:r>
              <a:rPr lang="en-US" sz="2400" dirty="0" smtClean="0">
                <a:latin typeface="Courier New" panose="02070309020205020404" pitchFamily="49" charset="0"/>
                <a:cs typeface="Courier New" panose="02070309020205020404" pitchFamily="49" charset="0"/>
              </a:rPr>
              <a:t>originally designed to allow developers share code</a:t>
            </a:r>
          </a:p>
          <a:p>
            <a:pPr marL="342900" indent="-342900" algn="just">
              <a:buFontTx/>
              <a:buChar char="-"/>
            </a:pPr>
            <a:r>
              <a:rPr lang="en-US" sz="2400" dirty="0">
                <a:latin typeface="Courier New" panose="02070309020205020404" pitchFamily="49" charset="0"/>
                <a:cs typeface="Courier New" panose="02070309020205020404" pitchFamily="49" charset="0"/>
              </a:rPr>
              <a:t>s</a:t>
            </a:r>
            <a:r>
              <a:rPr lang="en-US" sz="2400" dirty="0" smtClean="0">
                <a:latin typeface="Courier New" panose="02070309020205020404" pitchFamily="49" charset="0"/>
                <a:cs typeface="Courier New" panose="02070309020205020404" pitchFamily="49" charset="0"/>
              </a:rPr>
              <a:t>ince repurposed to manage whole data projects</a:t>
            </a: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r>
              <a:rPr lang="en-US" sz="2400" dirty="0" err="1" smtClean="0">
                <a:latin typeface="Courier New" panose="02070309020205020404" pitchFamily="49" charset="0"/>
                <a:cs typeface="Courier New" panose="02070309020205020404" pitchFamily="49" charset="0"/>
              </a:rPr>
              <a:t>gists</a:t>
            </a:r>
            <a:r>
              <a:rPr lang="en-US" sz="2400" dirty="0" smtClean="0">
                <a:latin typeface="Courier New" panose="02070309020205020404" pitchFamily="49" charset="0"/>
                <a:cs typeface="Courier New" panose="02070309020205020404" pitchFamily="49" charset="0"/>
              </a:rPr>
              <a:t> are individual files or part of files that can be shared</a:t>
            </a: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algn="just"/>
            <a:r>
              <a:rPr lang="en-US" sz="2400" dirty="0" smtClean="0">
                <a:latin typeface="Courier New" panose="02070309020205020404" pitchFamily="49" charset="0"/>
                <a:cs typeface="Courier New" panose="02070309020205020404" pitchFamily="49" charset="0"/>
              </a:rPr>
              <a:t>GitHub is a hosting service for your </a:t>
            </a:r>
            <a:r>
              <a:rPr lang="en-US" sz="2400" dirty="0" err="1">
                <a:latin typeface="Courier New" panose="02070309020205020404" pitchFamily="49" charset="0"/>
                <a:cs typeface="Courier New" panose="02070309020205020404" pitchFamily="49" charset="0"/>
              </a:rPr>
              <a:t>G</a:t>
            </a:r>
            <a:r>
              <a:rPr lang="en-US" sz="2400" dirty="0" err="1" smtClean="0">
                <a:latin typeface="Courier New" panose="02070309020205020404" pitchFamily="49" charset="0"/>
                <a:cs typeface="Courier New" panose="02070309020205020404" pitchFamily="49" charset="0"/>
              </a:rPr>
              <a:t>it</a:t>
            </a:r>
            <a:r>
              <a:rPr lang="en-US" sz="2400" dirty="0" smtClean="0">
                <a:latin typeface="Courier New" panose="02070309020205020404" pitchFamily="49" charset="0"/>
                <a:cs typeface="Courier New" panose="02070309020205020404" pitchFamily="49" charset="0"/>
              </a:rPr>
              <a:t> projects</a:t>
            </a:r>
          </a:p>
          <a:p>
            <a:pPr marL="342900" indent="-342900" algn="just">
              <a:buFontTx/>
              <a:buChar char="-"/>
            </a:pPr>
            <a:r>
              <a:rPr lang="en-US" sz="2400" dirty="0" smtClean="0">
                <a:latin typeface="Courier New" panose="02070309020205020404" pitchFamily="49" charset="0"/>
                <a:cs typeface="Courier New" panose="02070309020205020404" pitchFamily="49" charset="0"/>
              </a:rPr>
              <a:t>remotely stored</a:t>
            </a:r>
          </a:p>
          <a:p>
            <a:pPr algn="just"/>
            <a:endParaRPr lang="en-US" sz="2400" dirty="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GB" sz="2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507" y="1178173"/>
            <a:ext cx="599955" cy="59995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819" y="4189395"/>
            <a:ext cx="505329" cy="505329"/>
          </a:xfrm>
          <a:prstGeom prst="rect">
            <a:avLst/>
          </a:prstGeom>
          <a:solidFill>
            <a:schemeClr val="tx1"/>
          </a:solidFill>
        </p:spPr>
      </p:pic>
    </p:spTree>
    <p:extLst>
      <p:ext uri="{BB962C8B-B14F-4D97-AF65-F5344CB8AC3E}">
        <p14:creationId xmlns:p14="http://schemas.microsoft.com/office/powerpoint/2010/main" val="1682776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1: Install git</a:t>
            </a:r>
            <a:endParaRPr lang="en-GB" sz="4400" b="1" dirty="0" smtClean="0">
              <a:solidFill>
                <a:schemeClr val="bg1">
                  <a:lumMod val="85000"/>
                </a:schemeClr>
              </a:solidFill>
              <a:latin typeface="Garamond" panose="02020404030301010803" pitchFamily="18" charset="0"/>
            </a:endParaRPr>
          </a:p>
        </p:txBody>
      </p:sp>
      <p:sp>
        <p:nvSpPr>
          <p:cNvPr id="4" name="TextBox 3"/>
          <p:cNvSpPr txBox="1"/>
          <p:nvPr/>
        </p:nvSpPr>
        <p:spPr>
          <a:xfrm>
            <a:off x="282963" y="19245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1: Install </a:t>
            </a:r>
            <a:r>
              <a:rPr lang="en-GB" sz="4400" b="1" dirty="0">
                <a:latin typeface="Garamond" panose="02020404030301010803" pitchFamily="18" charset="0"/>
              </a:rPr>
              <a:t>g</a:t>
            </a:r>
            <a:r>
              <a:rPr lang="en-GB" sz="4400" b="1" dirty="0" smtClean="0">
                <a:latin typeface="Garamond" panose="02020404030301010803" pitchFamily="18" charset="0"/>
              </a:rPr>
              <a:t>it </a:t>
            </a:r>
            <a:r>
              <a:rPr lang="en-GB" sz="4400" b="1" dirty="0" smtClean="0">
                <a:solidFill>
                  <a:schemeClr val="bg1">
                    <a:lumMod val="85000"/>
                  </a:schemeClr>
                </a:solidFill>
                <a:latin typeface="Garamond" panose="02020404030301010803" pitchFamily="18" charset="0"/>
              </a:rPr>
              <a:t>after step 0, install R/RStudio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628" t="11471" r="56322" b="10507"/>
          <a:stretch/>
        </p:blipFill>
        <p:spPr>
          <a:xfrm>
            <a:off x="1270656" y="1034697"/>
            <a:ext cx="9566849" cy="5823303"/>
          </a:xfrm>
          <a:prstGeom prst="rect">
            <a:avLst/>
          </a:prstGeom>
        </p:spPr>
      </p:pic>
    </p:spTree>
    <p:extLst>
      <p:ext uri="{BB962C8B-B14F-4D97-AF65-F5344CB8AC3E}">
        <p14:creationId xmlns:p14="http://schemas.microsoft.com/office/powerpoint/2010/main" val="20400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What’s there to gain</a:t>
            </a:r>
            <a:endParaRPr lang="en-GB" sz="4400" b="1" dirty="0">
              <a:latin typeface="Garamond" panose="02020404030301010803" pitchFamily="18" charset="0"/>
            </a:endParaRPr>
          </a:p>
        </p:txBody>
      </p:sp>
      <p:sp>
        <p:nvSpPr>
          <p:cNvPr id="4" name="Rectangle 3"/>
          <p:cNvSpPr/>
          <p:nvPr/>
        </p:nvSpPr>
        <p:spPr>
          <a:xfrm>
            <a:off x="1019087" y="1247533"/>
            <a:ext cx="4293694" cy="4893647"/>
          </a:xfrm>
          <a:prstGeom prst="rect">
            <a:avLst/>
          </a:prstGeom>
        </p:spPr>
        <p:txBody>
          <a:bodyPr wrap="square">
            <a:spAutoFit/>
          </a:bodyPr>
          <a:lstStyle/>
          <a:p>
            <a:pPr marL="342900" indent="-342900" algn="just">
              <a:buFontTx/>
              <a:buChar char="-"/>
            </a:pPr>
            <a:r>
              <a:rPr lang="en-US" sz="2400" dirty="0" smtClean="0">
                <a:latin typeface="Courier New" panose="02070309020205020404" pitchFamily="49" charset="0"/>
                <a:cs typeface="Courier New" panose="02070309020205020404" pitchFamily="49" charset="0"/>
              </a:rPr>
              <a:t>A record of your research</a:t>
            </a: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r>
              <a:rPr lang="en-US" sz="2400" dirty="0" smtClean="0">
                <a:latin typeface="Courier New" panose="02070309020205020404" pitchFamily="49" charset="0"/>
                <a:cs typeface="Courier New" panose="02070309020205020404" pitchFamily="49" charset="0"/>
              </a:rPr>
              <a:t>Avoid </a:t>
            </a:r>
            <a:r>
              <a:rPr lang="en-US" sz="2400" dirty="0">
                <a:latin typeface="Courier New" panose="02070309020205020404" pitchFamily="49" charset="0"/>
                <a:cs typeface="Courier New" panose="02070309020205020404" pitchFamily="49" charset="0"/>
              </a:rPr>
              <a:t>that chaotic state where you have multiple copies of the same file, but without a stupid and annoying file naming convention. </a:t>
            </a: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GB" sz="2400" dirty="0">
              <a:latin typeface="Courier New" panose="02070309020205020404" pitchFamily="49" charset="0"/>
              <a:cs typeface="Courier New" panose="02070309020205020404" pitchFamily="49" charset="0"/>
            </a:endParaRPr>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26346"/>
          <a:stretch/>
        </p:blipFill>
        <p:spPr>
          <a:xfrm>
            <a:off x="6877310" y="698903"/>
            <a:ext cx="3993226" cy="4748503"/>
          </a:xfrm>
          <a:prstGeom prst="rect">
            <a:avLst/>
          </a:prstGeom>
        </p:spPr>
      </p:pic>
      <p:grpSp>
        <p:nvGrpSpPr>
          <p:cNvPr id="8" name="Group 7"/>
          <p:cNvGrpSpPr/>
          <p:nvPr/>
        </p:nvGrpSpPr>
        <p:grpSpPr>
          <a:xfrm>
            <a:off x="274319" y="5651262"/>
            <a:ext cx="11670753" cy="795838"/>
            <a:chOff x="609599" y="1742972"/>
            <a:chExt cx="10672417" cy="643499"/>
          </a:xfrm>
        </p:grpSpPr>
        <p:pic>
          <p:nvPicPr>
            <p:cNvPr id="9" name="Picture 8" descr="Screen Clipping"/>
            <p:cNvPicPr>
              <a:picLocks noChangeAspect="1"/>
            </p:cNvPicPr>
            <p:nvPr/>
          </p:nvPicPr>
          <p:blipFill rotWithShape="1">
            <a:blip r:embed="rId4">
              <a:extLst>
                <a:ext uri="{28A0092B-C50C-407E-A947-70E740481C1C}">
                  <a14:useLocalDpi xmlns:a14="http://schemas.microsoft.com/office/drawing/2010/main" val="0"/>
                </a:ext>
              </a:extLst>
            </a:blip>
            <a:srcRect r="-104" b="82185"/>
            <a:stretch/>
          </p:blipFill>
          <p:spPr>
            <a:xfrm>
              <a:off x="609599" y="1742972"/>
              <a:ext cx="10672417" cy="643499"/>
            </a:xfrm>
            <a:prstGeom prst="rect">
              <a:avLst/>
            </a:prstGeom>
          </p:spPr>
        </p:pic>
        <p:pic>
          <p:nvPicPr>
            <p:cNvPr id="10" name="Picture 9" descr="Screen Clipping"/>
            <p:cNvPicPr>
              <a:picLocks noChangeAspect="1"/>
            </p:cNvPicPr>
            <p:nvPr/>
          </p:nvPicPr>
          <p:blipFill rotWithShape="1">
            <a:blip r:embed="rId4">
              <a:extLst>
                <a:ext uri="{28A0092B-C50C-407E-A947-70E740481C1C}">
                  <a14:useLocalDpi xmlns:a14="http://schemas.microsoft.com/office/drawing/2010/main" val="0"/>
                </a:ext>
              </a:extLst>
            </a:blip>
            <a:srcRect l="21085" t="9127" b="82857"/>
            <a:stretch/>
          </p:blipFill>
          <p:spPr>
            <a:xfrm>
              <a:off x="2095500" y="2072640"/>
              <a:ext cx="8413404" cy="289560"/>
            </a:xfrm>
            <a:prstGeom prst="rect">
              <a:avLst/>
            </a:prstGeom>
          </p:spPr>
        </p:pic>
      </p:grpSp>
    </p:spTree>
    <p:extLst>
      <p:ext uri="{BB962C8B-B14F-4D97-AF65-F5344CB8AC3E}">
        <p14:creationId xmlns:p14="http://schemas.microsoft.com/office/powerpoint/2010/main" val="2890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p:cNvPr>
          <p:cNvPicPr>
            <a:picLocks noChangeAspect="1"/>
          </p:cNvPicPr>
          <p:nvPr/>
        </p:nvPicPr>
        <p:blipFill rotWithShape="1">
          <a:blip r:embed="rId4"/>
          <a:srcRect t="20581"/>
          <a:stretch/>
        </p:blipFill>
        <p:spPr>
          <a:xfrm>
            <a:off x="3586480" y="966309"/>
            <a:ext cx="5280081" cy="5891691"/>
          </a:xfrm>
          <a:prstGeom prst="rect">
            <a:avLst/>
          </a:prstGeom>
        </p:spPr>
      </p:pic>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Getting started with GitHub</a:t>
            </a:r>
          </a:p>
          <a:p>
            <a:endParaRPr lang="en-GB" sz="4400" b="1" dirty="0">
              <a:latin typeface="Garamond" panose="02020404030301010803" pitchFamily="18"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1514" y="2030420"/>
            <a:ext cx="1539010" cy="1477450"/>
          </a:xfrm>
          <a:prstGeom prst="rect">
            <a:avLst/>
          </a:prstGeom>
        </p:spPr>
      </p:pic>
    </p:spTree>
    <p:extLst>
      <p:ext uri="{BB962C8B-B14F-4D97-AF65-F5344CB8AC3E}">
        <p14:creationId xmlns:p14="http://schemas.microsoft.com/office/powerpoint/2010/main" val="346459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2: Go to GitHub and create a repository</a:t>
            </a:r>
            <a:endParaRPr lang="en-GB" sz="4400" b="1" dirty="0">
              <a:latin typeface="Garamond" panose="02020404030301010803"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49" y="1667385"/>
            <a:ext cx="10204064" cy="2872989"/>
          </a:xfrm>
          <a:prstGeom prst="rect">
            <a:avLst/>
          </a:prstGeom>
        </p:spPr>
      </p:pic>
    </p:spTree>
    <p:extLst>
      <p:ext uri="{BB962C8B-B14F-4D97-AF65-F5344CB8AC3E}">
        <p14:creationId xmlns:p14="http://schemas.microsoft.com/office/powerpoint/2010/main" val="3657333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76200">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11995</TotalTime>
  <Words>1422</Words>
  <Application>Microsoft Office PowerPoint</Application>
  <PresentationFormat>Widescreen</PresentationFormat>
  <Paragraphs>178</Paragraphs>
  <Slides>34</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Courier New</vt:lpstr>
      <vt:lpstr>Garamond</vt:lpstr>
      <vt:lpstr>Office Theme</vt:lpstr>
      <vt:lpstr>GitHub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Cork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Palmer, Brendan</dc:creator>
  <cp:lastModifiedBy>Palmer, Brendan</cp:lastModifiedBy>
  <cp:revision>282</cp:revision>
  <dcterms:created xsi:type="dcterms:W3CDTF">2017-09-19T14:19:51Z</dcterms:created>
  <dcterms:modified xsi:type="dcterms:W3CDTF">2018-11-05T15:26:27Z</dcterms:modified>
</cp:coreProperties>
</file>